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전예진" initials="전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TxStyle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TxStyle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5" autoAdjust="0"/>
    <p:restoredTop sz="97233" autoAdjust="0"/>
  </p:normalViewPr>
  <p:slideViewPr>
    <p:cSldViewPr snapToGrid="0">
      <p:cViewPr varScale="1">
        <p:scale>
          <a:sx n="41" d="100"/>
          <a:sy n="41" d="100"/>
        </p:scale>
        <p:origin x="62" y="403"/>
      </p:cViewPr>
      <p:guideLst>
        <p:guide orient="horz" pos="2159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C82A76-1CB1-47FB-96F6-5FE5A2A365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0AD59A-177B-49B7-9ECB-C1867D1E9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3EA350-555B-4AD7-A9FD-C3B0EF877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B7FC6D-244E-4C4C-85A6-52AFD77C4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6194D7-FF80-4BD9-92A1-52E46EC1F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895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53C68-F7EE-41D6-8CBA-D3CDF1277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BF3FDD-8F7A-444B-86B9-7A9C52FBC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1E0177-BB2C-4BE3-8B7A-F6AE946CA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6E75BE-AC8C-4ED8-BDBB-783157C3E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55398A-6D00-409B-B6B7-0E4514091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582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F2BAA09-3BC2-4F34-87C8-96421F2B3A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625948-CCFC-4EE6-859B-935ECF03B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E331EF-E2CB-4A40-84AB-EEF337B7A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37DE1A-764B-4B13-BC83-ADAB06518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6FF24A-16D8-4028-BA59-2674F084F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283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E8E67A-4BC7-4B98-BEA0-E46BDE6E0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729154-A7CB-46A8-8111-2FC73D132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DAFD6F-CAD4-4812-8219-076BB88BC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C498D7-EE6A-4CED-8646-2B72336C3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D754B0-9B3A-4E3D-B87E-43756647C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064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519033-C58A-4F01-8948-B0CC559A2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E7E1B0-7999-4E98-B938-97758A12D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2AC9FA-DE13-447D-9D73-46D360B8A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23364E-5F1C-4E50-B49F-FFF40235B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A78C29-4E1F-4187-81C5-6A2955677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58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75369-8DB9-4110-B981-7EE58E6BE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058DD8-E81B-4F8C-9F5D-1D4C7B0BC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391B34-C090-46F3-A2CC-D57E31077D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60B1F6-9CAF-41C7-A6B7-2C030614E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AF4BEE-7396-487D-91BB-17BDCD732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BBDC33-368D-4C6D-A89F-73613ECCD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412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CBB0E2-2BD7-4DED-85C6-70CA20E78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164C56-75D5-40E1-9E45-6109CE56C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76D155-777E-4D67-B7D0-3793E9D1B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06338E-0C1E-4AF3-B077-041BEEC3EE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23DC27-F6D3-471D-9908-5ADA22095A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C1F439-6F12-4DB5-BE30-147A330E0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EE7C850-84EB-46C2-B67C-F2822373E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8553BA-568A-49A6-AA95-AB8E4BFE0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00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1946E5-56C4-4D1A-8FAA-2A8FA3750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88FC055-B62C-4608-8C77-9379B86BD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19491C-7B16-428C-B2B2-1CCB2833D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758D61-576C-4084-9554-FD8E82E4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74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073150-C08B-42B1-9782-8C35A9BBB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D829B28-242B-40BA-8CDD-04159EC63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312D1F-BCF7-4429-AAC7-E26489F27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392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EE90F3-0BF5-493D-97D1-C07429DE7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86BF92-D6CC-44B2-9269-780752165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A352C6-16EE-4976-BD20-425DAD7C2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55D528-B193-41DA-BC5F-00DFC3AC0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53F449-705F-476C-9FD3-9A436589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FB018E-5EFE-4B1C-9F2C-079A734D8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809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AAC778-C774-42A8-A794-6D5D2C47E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DC79B7-2C48-4D1A-B093-92B8B8AFC7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C41308-B287-4E59-9FBA-30677B21C3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8EAF86-4991-45EA-A1CC-B404D9741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47080B-C7AB-44E2-A13B-1350F9FA0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6739E5-76F7-43E5-B8E9-FF73FF3A8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933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24BEB88-C37C-4A0F-9A64-B12504143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35F772-2388-47C4-BE26-1F75243C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9C2EA9-F361-41B2-909A-B700FF4D65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ACA26-C430-4693-AC96-755CFEE97980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EADD69-D908-4551-9697-460A7D84E8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B3C847-216F-474C-BC7D-1195ADFB7E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E5878-9D1A-4254-A5BC-CF3206BDB9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54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0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1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2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3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4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5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6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7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9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0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1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22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3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4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5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6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7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30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31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32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3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5">
            <a:extLst>
              <a:ext uri="{FF2B5EF4-FFF2-40B4-BE49-F238E27FC236}">
                <a16:creationId xmlns:a16="http://schemas.microsoft.com/office/drawing/2014/main" id="{9F8A415D-27CE-4ED5-B162-186530E776B9}"/>
              </a:ext>
            </a:extLst>
          </p:cNvPr>
          <p:cNvSpPr txBox="1">
            <a:spLocks/>
          </p:cNvSpPr>
          <p:nvPr/>
        </p:nvSpPr>
        <p:spPr>
          <a:xfrm>
            <a:off x="1902379" y="2131542"/>
            <a:ext cx="6583239" cy="105271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중간보고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494F22-4030-4539-A256-6DFA6FF2A142}"/>
              </a:ext>
            </a:extLst>
          </p:cNvPr>
          <p:cNvSpPr txBox="1"/>
          <p:nvPr/>
        </p:nvSpPr>
        <p:spPr>
          <a:xfrm>
            <a:off x="1902380" y="1762211"/>
            <a:ext cx="3622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2021- 1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소프트웨어공학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(3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분반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7712288" y="3827240"/>
            <a:ext cx="1539433" cy="45856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Hidden</a:t>
            </a: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6CF6AE-155F-422B-9B97-24CA62A2D516}"/>
              </a:ext>
            </a:extLst>
          </p:cNvPr>
          <p:cNvSpPr txBox="1"/>
          <p:nvPr/>
        </p:nvSpPr>
        <p:spPr>
          <a:xfrm>
            <a:off x="7712288" y="4382252"/>
            <a:ext cx="3379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발표자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서성민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팀장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전예진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서성민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최성호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김다혜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2F4B7E9-0AA1-4C60-8798-58E82B8D72B6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977EC9F3-F47B-4057-A462-B899EA401F1B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CAFBDA73-94BD-4114-B479-9F8F376EB5A7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F7E44CD-5610-4ACE-8E1E-115D4E698FC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68F95335-4218-4F55-8931-CDBCB9459A65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pic>
        <p:nvPicPr>
          <p:cNvPr id="16" name="학교 로고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536" y="5616390"/>
            <a:ext cx="2222491" cy="74073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01225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8">
            <a:extLst>
              <a:ext uri="{FF2B5EF4-FFF2-40B4-BE49-F238E27FC236}">
                <a16:creationId xmlns:a16="http://schemas.microsoft.com/office/drawing/2014/main" id="{4FF48139-5188-4399-91F0-E3C1C438A5DF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목록</a:t>
            </a: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4EF69D7D-71A4-4C16-8548-553EB497FF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983260"/>
              </p:ext>
            </p:extLst>
          </p:nvPr>
        </p:nvGraphicFramePr>
        <p:xfrm>
          <a:off x="648187" y="1798816"/>
          <a:ext cx="10840808" cy="4405739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819429">
                  <a:extLst>
                    <a:ext uri="{9D8B030D-6E8A-4147-A177-3AD203B41FA5}">
                      <a16:colId xmlns:a16="http://schemas.microsoft.com/office/drawing/2014/main" val="3084572699"/>
                    </a:ext>
                  </a:extLst>
                </a:gridCol>
                <a:gridCol w="1622476">
                  <a:extLst>
                    <a:ext uri="{9D8B030D-6E8A-4147-A177-3AD203B41FA5}">
                      <a16:colId xmlns:a16="http://schemas.microsoft.com/office/drawing/2014/main" val="519098569"/>
                    </a:ext>
                  </a:extLst>
                </a:gridCol>
                <a:gridCol w="7631985">
                  <a:extLst>
                    <a:ext uri="{9D8B030D-6E8A-4147-A177-3AD203B41FA5}">
                      <a16:colId xmlns:a16="http://schemas.microsoft.com/office/drawing/2014/main" val="653660861"/>
                    </a:ext>
                  </a:extLst>
                </a:gridCol>
                <a:gridCol w="766918">
                  <a:extLst>
                    <a:ext uri="{9D8B030D-6E8A-4147-A177-3AD203B41FA5}">
                      <a16:colId xmlns:a16="http://schemas.microsoft.com/office/drawing/2014/main" val="1883693360"/>
                    </a:ext>
                  </a:extLst>
                </a:gridCol>
              </a:tblGrid>
              <a:tr h="47177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ID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유스케이스</a:t>
                      </a:r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 명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우선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순위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78296"/>
                  </a:ext>
                </a:extLst>
              </a:tr>
              <a:tr h="47177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UC009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환불한다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고객이 캠핑장을 예약하고 결제까지 완료했을 때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변심으로 캠핑장 예약취소 한다면 환불계좌와 환불이유를 입력하여 환불을 완료한다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9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1779345"/>
                  </a:ext>
                </a:extLst>
              </a:tr>
              <a:tr h="47177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UC010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승낙한다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사업자로그인 후 사업자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는 메인 화면의 마이페이지 카테고리를 눌러 예약관리를 통해 예약 승낙 혹은 거절 버튼을 누른다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거절 시에는 거절 사유를 입력한 후 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에게 알림이 가도록 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7801649"/>
                  </a:ext>
                </a:extLst>
              </a:tr>
              <a:tr h="484016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UC011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게시글을 작성한다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화면에서 커뮤니티 카테고리를 선택하여 해당 창을 띄운 후 게시글 작성 버튼을 눌러 제목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내용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나만의 캠핑장 정보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과 함께 관련 파일을 첨부하고 완료버튼을 눌러 글을 게시한다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11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908957"/>
                  </a:ext>
                </a:extLst>
              </a:tr>
              <a:tr h="50512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UC012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게시글을 조회한다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화면에서 커뮤니티 카테고리를 선택하여 해당 창을 띄운 후 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 게시글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버튼을 눌러 작성한 게시글을 확인할 수 있다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12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1716713"/>
                  </a:ext>
                </a:extLst>
              </a:tr>
              <a:tr h="476453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UC013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게시글을 수정한다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화면에서 커뮤니티 카테고리를 선택하여 해당 창을 띄운 후 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 게시글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버튼을 눌러 수정하고자 하는 게시글을 선택해 해당 글의 제목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내용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첨부파일을 수정하고 완료버튼을 눌러 수정을 완료한다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13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484600"/>
                  </a:ext>
                </a:extLst>
              </a:tr>
              <a:tr h="482192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UC014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게시글을 삭제한다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화면에서 커뮤니티 카테고리를 선택하여 해당 창을 띄운 후 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 게시글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”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버튼을 눌러 삭제하고자 하는 게시글을 들어간다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그 후 삭제 버튼을 눌러 삭제를 완료한다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14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334732"/>
                  </a:ext>
                </a:extLst>
              </a:tr>
              <a:tr h="505730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UC015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댓글을 작성한다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화면에서 커뮤니티 카테고리를 선택한다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이어지는 창에서 원하는 게시글을 눌러 게시글 하단에 있는 댓글창에 댓글을 작성하고 완료버튼을 누른다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15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6749657"/>
                  </a:ext>
                </a:extLst>
              </a:tr>
              <a:tr h="536890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UC016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댓글을 삭제한다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화면에서 커뮤니티 카테고리를 선택한다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이어지는 창에서 사용자가 작성한 댓글이 있는 게시글을 통해 본인이 쓴 댓글을 찾아 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삭제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버튼을 누른 후 댓글을 삭제한다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4392" marR="5439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1918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6840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8">
            <a:extLst>
              <a:ext uri="{FF2B5EF4-FFF2-40B4-BE49-F238E27FC236}">
                <a16:creationId xmlns:a16="http://schemas.microsoft.com/office/drawing/2014/main" id="{4FF48139-5188-4399-91F0-E3C1C438A5DF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목록</a:t>
            </a: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A2096612-45F1-414C-9319-4A19B1DF9F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2537719"/>
              </p:ext>
            </p:extLst>
          </p:nvPr>
        </p:nvGraphicFramePr>
        <p:xfrm>
          <a:off x="648187" y="1798816"/>
          <a:ext cx="10840808" cy="4489676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819429">
                  <a:extLst>
                    <a:ext uri="{9D8B030D-6E8A-4147-A177-3AD203B41FA5}">
                      <a16:colId xmlns:a16="http://schemas.microsoft.com/office/drawing/2014/main" val="3084572699"/>
                    </a:ext>
                  </a:extLst>
                </a:gridCol>
                <a:gridCol w="1622476">
                  <a:extLst>
                    <a:ext uri="{9D8B030D-6E8A-4147-A177-3AD203B41FA5}">
                      <a16:colId xmlns:a16="http://schemas.microsoft.com/office/drawing/2014/main" val="519098569"/>
                    </a:ext>
                  </a:extLst>
                </a:gridCol>
                <a:gridCol w="7631985">
                  <a:extLst>
                    <a:ext uri="{9D8B030D-6E8A-4147-A177-3AD203B41FA5}">
                      <a16:colId xmlns:a16="http://schemas.microsoft.com/office/drawing/2014/main" val="653660861"/>
                    </a:ext>
                  </a:extLst>
                </a:gridCol>
                <a:gridCol w="766918">
                  <a:extLst>
                    <a:ext uri="{9D8B030D-6E8A-4147-A177-3AD203B41FA5}">
                      <a16:colId xmlns:a16="http://schemas.microsoft.com/office/drawing/2014/main" val="1883693360"/>
                    </a:ext>
                  </a:extLst>
                </a:gridCol>
              </a:tblGrid>
              <a:tr h="47177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ID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유스케이스</a:t>
                      </a:r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 명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우선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순위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78296"/>
                  </a:ext>
                </a:extLst>
              </a:tr>
              <a:tr h="47177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UC017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댓글을 수정한다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화면에서 커뮤니티 카테고리를 선택한다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이어지는 창에서 사용자가 댓글을 작성한 게시글을 선택하고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하단부에 본인이 작성한 댓글을 찾아 수정버튼을 누른 후 댓글을 수정한다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17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1779345"/>
                  </a:ext>
                </a:extLst>
              </a:tr>
              <a:tr h="47177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UC018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좋아요를 누른다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화면에서 커뮤니티를 클릭하여 원하는 게시글을 확인한 후 해당 글의 정보가 마음에 든다면 하단부의 댓글 창 옆에 있는 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좋아요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버튼을 누른다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18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7801649"/>
                  </a:ext>
                </a:extLst>
              </a:tr>
              <a:tr h="484016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UC019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좋아요를 취소한다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화면에서 커뮤니티를 클릭하여 사용자가 좋아요 버튼을 눌렀던 게시글을 선택한 후 하단부의 댓글 창 옆에 있는 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좋아요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버튼을 다시 눌러 좋아요를 취소한다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19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908957"/>
                  </a:ext>
                </a:extLst>
              </a:tr>
              <a:tr h="50512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UC020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캠핑장을 검색한다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사용자를 선택해 로그인 후 메인 화면 검색창에서 캠핑장 이름 통한 검색 혹은 날짜별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지역별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금액별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스타일별로 예약가능한 상품을 선택한 후 검색버튼을 눌러 캠핑장을 검색한다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1716713"/>
                  </a:ext>
                </a:extLst>
              </a:tr>
              <a:tr h="476453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UC021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결제를 한다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은 메인 화면에 게시된 상품을 선택하거나 검색창을 통한 상품검색 후 원하는 상품을 선택한다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이어지는 창에서 예약과정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날짜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인원 등록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을 거치고 결제 창에서 카드결제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핸드폰결제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무통장입금 중 결제 방법을 선택하여 결제를 마무리한다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결제완료 후에는 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에게 예약 알림이 가도록 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21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484600"/>
                  </a:ext>
                </a:extLst>
              </a:tr>
              <a:tr h="482192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UC022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개인정보를 수정한다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후 마이페이지에 들어가 개인정보변경 카테고리를 누른다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이어지는 창에서 회원가입 창의 항목과 동일한 개인정보 항목을 각각 입력하여 수정한다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 버튼을 누르고 개인정보 수정을 완료한다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22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334732"/>
                  </a:ext>
                </a:extLst>
              </a:tr>
              <a:tr h="505730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UC023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회원탈퇴를 한다</a:t>
                      </a:r>
                    </a:p>
                    <a:p>
                      <a:pPr indent="809625" algn="just" latinLnBrk="1">
                        <a:tabLst>
                          <a:tab pos="809625" algn="l"/>
                        </a:tabLst>
                      </a:pP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후 마이페이지에 들어가 개인정보관리에 속해 있는 회원탈퇴 카테고리를 누른다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이어지는 창에서 회원탈퇴 이유를 작성하고 확인 버튼을 눌러 회원탈퇴를 완료한다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23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6749657"/>
                  </a:ext>
                </a:extLst>
              </a:tr>
              <a:tr h="536890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UC024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캠핑장을 등록한다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사업자로그인 후 사업자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는 메인 화면의 마이페이지로 들어가 캠핑장 등록 카테고리를 눌러 이어지는 창에서 본인이 소유한 캠핑장 위치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지역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이름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가격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세부사항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안내사항 등의 캠핑장 정보를 작성하고 확인 버튼을 누른 후 캠핑장 등록을 완료한다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24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1918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6530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697EC53-891C-45B6-B4D3-654D7AC95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89" y="1548387"/>
            <a:ext cx="9000223" cy="4857818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C5D7CD2A-AEA6-4DEC-8D6C-F7FB1E22668B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다이어그램</a:t>
            </a:r>
          </a:p>
        </p:txBody>
      </p:sp>
    </p:spTree>
    <p:extLst>
      <p:ext uri="{BB962C8B-B14F-4D97-AF65-F5344CB8AC3E}">
        <p14:creationId xmlns:p14="http://schemas.microsoft.com/office/powerpoint/2010/main" val="3762829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UC001: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본인인증을 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226919"/>
              </p:ext>
            </p:extLst>
          </p:nvPr>
        </p:nvGraphicFramePr>
        <p:xfrm>
          <a:off x="1366402" y="1879709"/>
          <a:ext cx="9447632" cy="3545735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자신의 핸드폰 번호와 통신사를 입력한다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그 후 등록한 핸드폰으로 발송된 인증번호를 등록하여 본인인증을 완료한다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본인명의 핸드폰이 있어야한다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 화면으로 넘어간다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시스템은 사용자에게 회원가입을 요구한다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핸드폰 번호와 통신사 정보를 요구한다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정보 확인 후 인증번호를 발송한다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발송된 인증번호를 입력 받는다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본인인증 실패 시 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본인 인증을 다시 시도하세요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.’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오류 메시지를 화면에 출력한다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5293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UC002: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회원가입을 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031694"/>
              </p:ext>
            </p:extLst>
          </p:nvPr>
        </p:nvGraphicFramePr>
        <p:xfrm>
          <a:off x="1366402" y="1879709"/>
          <a:ext cx="9447632" cy="3641031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용자가 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인지 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인지 선택한다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</a:p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그 후 </a:t>
                      </a:r>
                      <a:r>
                        <a:rPr lang="ko-KR" sz="1200" kern="1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어플에서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이용할 아이디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비밀번호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개인정보를 입력하고 회원가입을 완료한다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본인인증을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창으로 넘어간다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ID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입력 받는다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ID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중복 검사한다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 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비밀번호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주소를 입력한다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 완료 버튼을 눌러 회원가입을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ID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가 중복되었으면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이미 있는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ID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입니다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다른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ID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입력해주세요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”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에러 메세지를 노출시킨다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BO1-&gt;B02-&gt;B03-&gt;B04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B01-&gt;B02-&gt;E01-&gt;B02-&gt;B03-&gt;B04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5938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UC003: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로그인을 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232089"/>
              </p:ext>
            </p:extLst>
          </p:nvPr>
        </p:nvGraphicFramePr>
        <p:xfrm>
          <a:off x="1366402" y="1879709"/>
          <a:ext cx="9447632" cy="3436160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창에서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용자가 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인지 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인지 선택한다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그 후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ID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와 패스워드를 입력하면 로그인할 수 있다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DB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홈페이지 메인 화면으로 넘어간다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ID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와 비밀번호를 입력한다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ID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와 비밀번호가 서로 일치하지 않으면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“ID 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혹은 비밀번호가 일치하지 않습니다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에러 메세지를 노출시킨다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B01-&gt;E01-&gt;B01-&gt;B02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3860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UC004: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예약을 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7443553"/>
              </p:ext>
            </p:extLst>
          </p:nvPr>
        </p:nvGraphicFramePr>
        <p:xfrm>
          <a:off x="1366402" y="1879709"/>
          <a:ext cx="9447632" cy="3545735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고객이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원하는 캠핑장을 선택하고 예약할 수 있다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위치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DB,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결제창으로 넘어간다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 상품을 선택한다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여행 날짜를 선택한다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여행 인원 수를 선택한다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예약완료를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예약완료 전 뒤로가기를 누르면 모든 예약 정보는 모두 리셋된다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B01-&gt;B02-&gt;B03-&gt;D01-&gt;B01-&gt;B02-&gt;B03-&gt;B04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9188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612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UC005: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예약을 조회한다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237286"/>
              </p:ext>
            </p:extLst>
          </p:nvPr>
        </p:nvGraphicFramePr>
        <p:xfrm>
          <a:off x="1366402" y="1879709"/>
          <a:ext cx="9447632" cy="3545735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완료한 고객은 자신의 예약 현황을 확인할 수 있다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(DB),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홈페이지로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마이페이지에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 카테고리를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예약한 캠핑장을 선택한다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예약조회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예약한 캠핑장이 없으면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예약한 캠핑장이 없습니다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메세지를 노출시킨다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B01-&gt;B02-&gt;E01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4795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612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UC006: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예약을 조회한다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사업자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064971"/>
              </p:ext>
            </p:extLst>
          </p:nvPr>
        </p:nvGraphicFramePr>
        <p:xfrm>
          <a:off x="1366402" y="1879709"/>
          <a:ext cx="9447632" cy="3275271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사업자는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자신의 캠핑장으로 예약된 현황을 확인할 수 있다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 로그인을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 승낙창으로 넘어간다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마이페이지에 들어간다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 카테고리를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 현황을 확인한다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 현황이 없을 경우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 현황이 없습니다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메세지를 노출시킨다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B01-&gt;B02-&gt;E01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161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UC007: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예약을 수정한다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521902"/>
              </p:ext>
            </p:extLst>
          </p:nvPr>
        </p:nvGraphicFramePr>
        <p:xfrm>
          <a:off x="1366402" y="1761722"/>
          <a:ext cx="9447632" cy="4627591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고객이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예약한 캠핑장에 대해 예약 정보를 수정한다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결제창으로 넘어간다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마이페이지에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 카테고리를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 내역을 확인한다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예약한 캠핑장을 선택한다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algn="ctr" latinLnBrk="1"/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B05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날짜변경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인원변경을 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45939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algn="ctr" latinLnBrk="1"/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B06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8090323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수정버튼을 누르기 전에 뒤로가기 버튼을 누르면 모든 내용이 리셋되고 예약 현황창으로 돌아간다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 내용이 없을 경우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 내용이 없습니다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수정할 수 없는 경우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수정이 불가합니다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B01-&gt;B02-&gt;B03-&gt;B04-&gt;B05-&gt;B06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B01-&gt;B02-&gt;B03-&gt;B04-&gt;B05-&gt;D01-&gt;B03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algn="ctr" latinLnBrk="1"/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B01-&gt;B02-&gt;B03-&gt;B04-&gt;B05-&gt;B06-&gt;E01-&gt;B03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093894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algn="ctr" latinLnBrk="1"/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B01-&gt;B02-&gt;B03-&gt;B04-&gt;B05-&gt;B06-&gt;E02-&gt;B03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2717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589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1002">
            <a:extLst>
              <a:ext uri="{FF2B5EF4-FFF2-40B4-BE49-F238E27FC236}">
                <a16:creationId xmlns:a16="http://schemas.microsoft.com/office/drawing/2014/main" id="{1C4E245D-AF82-4143-8997-EDB4F3038760}"/>
              </a:ext>
            </a:extLst>
          </p:cNvPr>
          <p:cNvGrpSpPr/>
          <p:nvPr/>
        </p:nvGrpSpPr>
        <p:grpSpPr>
          <a:xfrm>
            <a:off x="1126450" y="484402"/>
            <a:ext cx="2646897" cy="1876834"/>
            <a:chOff x="1680569" y="3009524"/>
            <a:chExt cx="3487886" cy="2760207"/>
          </a:xfrm>
        </p:grpSpPr>
        <p:pic>
          <p:nvPicPr>
            <p:cNvPr id="4" name="Object 7">
              <a:extLst>
                <a:ext uri="{FF2B5EF4-FFF2-40B4-BE49-F238E27FC236}">
                  <a16:creationId xmlns:a16="http://schemas.microsoft.com/office/drawing/2014/main" id="{6A5B8825-23CE-4BE7-9087-EC9EA39C6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80569" y="3009524"/>
              <a:ext cx="3487886" cy="276020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968B30-2ED4-469E-9307-4C4CC037C8F7}"/>
              </a:ext>
            </a:extLst>
          </p:cNvPr>
          <p:cNvSpPr txBox="1"/>
          <p:nvPr/>
        </p:nvSpPr>
        <p:spPr>
          <a:xfrm>
            <a:off x="1574157" y="1280976"/>
            <a:ext cx="13658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목차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F3E8760-756C-4771-AE85-CEE92F78475C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EB34F91C-ABB0-4CBA-9A2F-74CF5D3B2AD7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0AFE6B5-C2F1-41C1-B0DF-9608CC6CE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6004A52-AE5C-48CE-B456-93F9B7B69BD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D37C3E8A-19C4-4263-B09B-70F0835DAC8A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B35CD64-CE8E-4CA7-85ED-3AEADC9C3666}"/>
              </a:ext>
            </a:extLst>
          </p:cNvPr>
          <p:cNvGrpSpPr/>
          <p:nvPr/>
        </p:nvGrpSpPr>
        <p:grpSpPr>
          <a:xfrm>
            <a:off x="4080923" y="1891921"/>
            <a:ext cx="3615000" cy="3569763"/>
            <a:chOff x="4105307" y="1644118"/>
            <a:chExt cx="3615000" cy="3569763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F3F9B40-8CAC-4AD7-ACCE-F52E194EB845}"/>
                </a:ext>
              </a:extLst>
            </p:cNvPr>
            <p:cNvGrpSpPr/>
            <p:nvPr/>
          </p:nvGrpSpPr>
          <p:grpSpPr>
            <a:xfrm>
              <a:off x="4105307" y="1644118"/>
              <a:ext cx="3615000" cy="3569763"/>
              <a:chOff x="4221054" y="1422819"/>
              <a:chExt cx="3615000" cy="3569763"/>
            </a:xfrm>
          </p:grpSpPr>
          <p:sp>
            <p:nvSpPr>
              <p:cNvPr id="16" name="화살표: 오각형 15">
                <a:extLst>
                  <a:ext uri="{FF2B5EF4-FFF2-40B4-BE49-F238E27FC236}">
                    <a16:creationId xmlns:a16="http://schemas.microsoft.com/office/drawing/2014/main" id="{C7859F25-BEBD-4FE6-AA1E-39D03E35C659}"/>
                  </a:ext>
                </a:extLst>
              </p:cNvPr>
              <p:cNvSpPr/>
              <p:nvPr/>
            </p:nvSpPr>
            <p:spPr>
              <a:xfrm rot="10800000">
                <a:off x="4732231" y="1523142"/>
                <a:ext cx="3103823" cy="538775"/>
              </a:xfrm>
              <a:prstGeom prst="homePlat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15" name="순서도: 연결자 14">
                <a:extLst>
                  <a:ext uri="{FF2B5EF4-FFF2-40B4-BE49-F238E27FC236}">
                    <a16:creationId xmlns:a16="http://schemas.microsoft.com/office/drawing/2014/main" id="{D08DC215-EC50-4227-BB72-B40F91B17180}"/>
                  </a:ext>
                </a:extLst>
              </p:cNvPr>
              <p:cNvSpPr/>
              <p:nvPr/>
            </p:nvSpPr>
            <p:spPr>
              <a:xfrm>
                <a:off x="4221054" y="1422819"/>
                <a:ext cx="720000" cy="720000"/>
              </a:xfrm>
              <a:prstGeom prst="flowChartConnector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1</a:t>
                </a:r>
                <a:endParaRPr lang="ko-KR" altLang="en-US" sz="200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19" name="화살표: 오각형 18">
                <a:extLst>
                  <a:ext uri="{FF2B5EF4-FFF2-40B4-BE49-F238E27FC236}">
                    <a16:creationId xmlns:a16="http://schemas.microsoft.com/office/drawing/2014/main" id="{A36A99B2-E886-4BBD-843D-09C232388CCD}"/>
                  </a:ext>
                </a:extLst>
              </p:cNvPr>
              <p:cNvSpPr/>
              <p:nvPr/>
            </p:nvSpPr>
            <p:spPr>
              <a:xfrm rot="10800000">
                <a:off x="4732231" y="2474832"/>
                <a:ext cx="3103823" cy="538775"/>
              </a:xfrm>
              <a:prstGeom prst="homePlat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20" name="순서도: 연결자 19">
                <a:extLst>
                  <a:ext uri="{FF2B5EF4-FFF2-40B4-BE49-F238E27FC236}">
                    <a16:creationId xmlns:a16="http://schemas.microsoft.com/office/drawing/2014/main" id="{6DBF4CA0-E0E0-47CA-B04C-AD438B32D45B}"/>
                  </a:ext>
                </a:extLst>
              </p:cNvPr>
              <p:cNvSpPr/>
              <p:nvPr/>
            </p:nvSpPr>
            <p:spPr>
              <a:xfrm>
                <a:off x="4221054" y="2374509"/>
                <a:ext cx="720000" cy="720000"/>
              </a:xfrm>
              <a:prstGeom prst="flowChartConnector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2</a:t>
                </a:r>
                <a:endParaRPr lang="ko-KR" altLang="en-US" sz="200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21" name="화살표: 오각형 20">
                <a:extLst>
                  <a:ext uri="{FF2B5EF4-FFF2-40B4-BE49-F238E27FC236}">
                    <a16:creationId xmlns:a16="http://schemas.microsoft.com/office/drawing/2014/main" id="{2A9B7F0B-7058-4A51-907F-F095C3294B04}"/>
                  </a:ext>
                </a:extLst>
              </p:cNvPr>
              <p:cNvSpPr/>
              <p:nvPr/>
            </p:nvSpPr>
            <p:spPr>
              <a:xfrm rot="10800000">
                <a:off x="4732231" y="3423869"/>
                <a:ext cx="3103823" cy="538775"/>
              </a:xfrm>
              <a:prstGeom prst="homePlat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22" name="순서도: 연결자 21">
                <a:extLst>
                  <a:ext uri="{FF2B5EF4-FFF2-40B4-BE49-F238E27FC236}">
                    <a16:creationId xmlns:a16="http://schemas.microsoft.com/office/drawing/2014/main" id="{2FA31B20-1B0F-41DF-8CD1-88674C5C062A}"/>
                  </a:ext>
                </a:extLst>
              </p:cNvPr>
              <p:cNvSpPr/>
              <p:nvPr/>
            </p:nvSpPr>
            <p:spPr>
              <a:xfrm>
                <a:off x="4221054" y="3323546"/>
                <a:ext cx="720000" cy="720000"/>
              </a:xfrm>
              <a:prstGeom prst="flowChartConnector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3</a:t>
                </a:r>
                <a:endParaRPr lang="ko-KR" altLang="en-US" sz="200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23" name="화살표: 오각형 22">
                <a:extLst>
                  <a:ext uri="{FF2B5EF4-FFF2-40B4-BE49-F238E27FC236}">
                    <a16:creationId xmlns:a16="http://schemas.microsoft.com/office/drawing/2014/main" id="{1FCB726C-AF26-4D6C-A7C7-A2281B411AA7}"/>
                  </a:ext>
                </a:extLst>
              </p:cNvPr>
              <p:cNvSpPr/>
              <p:nvPr/>
            </p:nvSpPr>
            <p:spPr>
              <a:xfrm rot="10800000">
                <a:off x="4732231" y="4372905"/>
                <a:ext cx="3103823" cy="538775"/>
              </a:xfrm>
              <a:prstGeom prst="homePlat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24" name="순서도: 연결자 23">
                <a:extLst>
                  <a:ext uri="{FF2B5EF4-FFF2-40B4-BE49-F238E27FC236}">
                    <a16:creationId xmlns:a16="http://schemas.microsoft.com/office/drawing/2014/main" id="{90F08276-A992-4148-A042-830B6A090C97}"/>
                  </a:ext>
                </a:extLst>
              </p:cNvPr>
              <p:cNvSpPr/>
              <p:nvPr/>
            </p:nvSpPr>
            <p:spPr>
              <a:xfrm>
                <a:off x="4221054" y="4272582"/>
                <a:ext cx="720000" cy="720000"/>
              </a:xfrm>
              <a:prstGeom prst="flowChartConnector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4</a:t>
                </a:r>
                <a:endParaRPr lang="ko-KR" altLang="en-US" sz="200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AF40B07-E5B4-439A-BCD0-E8F8C520B2CF}"/>
                </a:ext>
              </a:extLst>
            </p:cNvPr>
            <p:cNvSpPr txBox="1"/>
            <p:nvPr/>
          </p:nvSpPr>
          <p:spPr>
            <a:xfrm>
              <a:off x="4916884" y="1850362"/>
              <a:ext cx="2803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시스템 개요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E473A1B-3DF2-427A-BEA1-3FA1D94B5C24}"/>
                </a:ext>
              </a:extLst>
            </p:cNvPr>
            <p:cNvSpPr txBox="1"/>
            <p:nvPr/>
          </p:nvSpPr>
          <p:spPr>
            <a:xfrm>
              <a:off x="4916884" y="2812639"/>
              <a:ext cx="2803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사용자 분석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5B4A41F-E83E-4CD4-B9FC-9EEBB0054C05}"/>
                </a:ext>
              </a:extLst>
            </p:cNvPr>
            <p:cNvSpPr txBox="1"/>
            <p:nvPr/>
          </p:nvSpPr>
          <p:spPr>
            <a:xfrm>
              <a:off x="4916884" y="3774916"/>
              <a:ext cx="2803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요구사항 분석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29E03F3-C8CF-4055-A7C0-AB8204DC1341}"/>
                </a:ext>
              </a:extLst>
            </p:cNvPr>
            <p:cNvSpPr txBox="1"/>
            <p:nvPr/>
          </p:nvSpPr>
          <p:spPr>
            <a:xfrm>
              <a:off x="4916884" y="4706071"/>
              <a:ext cx="2803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latin typeface="HY견고딕" panose="02030600000101010101" pitchFamily="18" charset="-127"/>
                  <a:ea typeface="HY견고딕" panose="02030600000101010101" pitchFamily="18" charset="-127"/>
                </a:rPr>
                <a:t>비기능</a:t>
              </a:r>
              <a:r>
                <a:rPr lang="ko-KR" altLang="en-US" sz="20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요구사항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90247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UC008: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예약을 취소한다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90938"/>
              </p:ext>
            </p:extLst>
          </p:nvPr>
        </p:nvGraphicFramePr>
        <p:xfrm>
          <a:off x="1366402" y="1879709"/>
          <a:ext cx="9447632" cy="3545735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고객이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예약한 캠핑장을 취소한다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환불창으로 넘어간다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마이페이지에 들어간다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 카테고리를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예약한 캠핑장을 선택한다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예약취소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예약취소 버튼 누르기 전에 뒤로가기를 누르면 예약 현황창으로 돌아간다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B01-&gt;B02-&gt;B03-&gt;D01-&gt;B03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2924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UC009: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환불한다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6156692"/>
              </p:ext>
            </p:extLst>
          </p:nvPr>
        </p:nvGraphicFramePr>
        <p:xfrm>
          <a:off x="1366402" y="1879709"/>
          <a:ext cx="9447632" cy="3275271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예약한 캠핑장을 취소했을 경우 환불 받는다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금융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취소한다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홈페이지로 넘어간다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환불 계좌를 적는다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환불 이유를 적는다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환불하기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환불 계좌가 존재하지 않을 경우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환불 계좌를 다시 확인하세요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메세지를 노출시킨다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B01-&gt;E01-&gt;B01-&gt;B02-&gt;B03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975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UC010: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예약을 승낙한다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018913"/>
              </p:ext>
            </p:extLst>
          </p:nvPr>
        </p:nvGraphicFramePr>
        <p:xfrm>
          <a:off x="1366402" y="1879709"/>
          <a:ext cx="9447632" cy="4086663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사업자는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자신의 캠핑장으로 예약된 내역들을 승인한다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고객으로부터 예약 신청을 받는다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홈페이지로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마이페이지로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 카테고리에 들어간다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예약된 캠핑장을 선택한다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승인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거절버튼을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algn="ctr" latinLnBrk="1"/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B05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예약완료 메시지를 고객에게 전송한다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1727524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300167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 거절을 누르면 예약 거절 사유를 입력하는 창으로 넘어간다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E02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예약 거절 사유를 입력한다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algn="ctr" latinLnBrk="1"/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예약한 고객에게 예약 거절과 메시지를 전송한다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7234121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B01-&gt;B02-&gt;B03-&gt;B04-&gt;E01-&gt;E02-&gt;E03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11956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UC011: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게시글을 작성한다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220111"/>
              </p:ext>
            </p:extLst>
          </p:nvPr>
        </p:nvGraphicFramePr>
        <p:xfrm>
          <a:off x="1366402" y="1879709"/>
          <a:ext cx="9447632" cy="3816199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창에서 게시글을 작성할 수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위치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후 커뮤니티 창으로 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 작성을 누른다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제목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내용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파일첨부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위치정보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저장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 작성 중 </a:t>
                      </a:r>
                      <a:r>
                        <a:rPr lang="ko-KR" sz="1200" b="0" kern="1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뒤로가기를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누르면 썼던 정보들은 </a:t>
                      </a:r>
                      <a:r>
                        <a:rPr lang="ko-KR" sz="1200" b="0" kern="1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리셋되고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커뮤니티 창으로 돌아간다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제목이 없을 경우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제목을 입력하세요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내용이 없을 경우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내용을 입력하세요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B01-&gt;B02-&gt;B03-&gt;E01-&gt;B02-&gt;B03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0775052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B01-&gt;B02-&gt;B03-&gt;E02-&gt;B02-&gt;B03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036624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B01-&gt;B02-&gt;D01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2832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UC012: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게시글을 조회한다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268097"/>
              </p:ext>
            </p:extLst>
          </p:nvPr>
        </p:nvGraphicFramePr>
        <p:xfrm>
          <a:off x="1366402" y="1879709"/>
          <a:ext cx="9447632" cy="3545735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작성한 게시글을 확인할 수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위치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후 커뮤니티 창에 들어간다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커뮤니티창으로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 게시글을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확인하고자 하는 게시글 제목을 클릭한다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작성한 게시글이 없으면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작성한 게시글이 없습니다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메세지를 노출시킨다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B01-&gt;B02-&gt;E01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179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UC013: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게시글을 수정한다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274001"/>
              </p:ext>
            </p:extLst>
          </p:nvPr>
        </p:nvGraphicFramePr>
        <p:xfrm>
          <a:off x="1366401" y="1746975"/>
          <a:ext cx="9650640" cy="4585174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89310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82968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378362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51661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작성한 게시글을 수정할 수 있다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51661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위치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51661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자신이 작성한 게시글이 있다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51661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돌아간다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51661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들어간다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516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 게시글을 누른다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516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수정하고자 하는 내 게시글을 오른쪽의 수정버튼을 누른다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516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제목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내용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첨부파일을 수정한다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6296986"/>
                  </a:ext>
                </a:extLst>
              </a:tr>
              <a:tr h="2516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B05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수정버튼을 누른다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51661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수정버튼을 누르기전 뒤로가기를 누르면 모든 수정내용은 리셋된다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9299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제목을 모두 지우고 수정버튼을 누르면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제목을 입력하세요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92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E02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내용을 모두 지우고 수정버튼을 누르면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내용을 입력하세요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0040085"/>
                  </a:ext>
                </a:extLst>
              </a:tr>
              <a:tr h="2516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E03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수정내용이 아무것도 없이 수정버튼을 누르면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수정을 하지 않습니다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화면에 노출시킨다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51661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516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B01-&gt;B02-&gt;B03-&gt;B04-&gt;E01-&gt;B04-&gt;B05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7726352"/>
                  </a:ext>
                </a:extLst>
              </a:tr>
              <a:tr h="2516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SN003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B01-&gt;B02-&gt;B03-&gt;B04-&gt;E02-&gt;B04-&gt;B05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996964"/>
                  </a:ext>
                </a:extLst>
              </a:tr>
              <a:tr h="2516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SN004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B01-&gt;B02-&gt;B03-&gt;B04-&gt;E03-&gt;B04-&gt;B05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6877890"/>
                  </a:ext>
                </a:extLst>
              </a:tr>
              <a:tr h="2516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SN005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B01-&gt;B02-&gt;B03-&gt;B04-&gt;D01-&gt;B01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44527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UC014: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게시글을 삭제한다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349940"/>
              </p:ext>
            </p:extLst>
          </p:nvPr>
        </p:nvGraphicFramePr>
        <p:xfrm>
          <a:off x="1366402" y="1879709"/>
          <a:ext cx="9447632" cy="3816199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자신이 게시한 게시글을 삭제한다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위치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자신이 작성한 게시글이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내 게시글을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삭제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전체삭제 혹은 선택삭제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삭제 버튼 누르기전에 뒤로가기를 누르면 커뮤니티 창으로 돌아간다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B01-&gt;B02-&gt;D01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54336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UC015: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댓글을 작성한다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2611990"/>
              </p:ext>
            </p:extLst>
          </p:nvPr>
        </p:nvGraphicFramePr>
        <p:xfrm>
          <a:off x="1366402" y="1879709"/>
          <a:ext cx="9447632" cy="3816199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게시글에 댓글을 남길 수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후 커뮤니티 창에 들어간다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작성중인 게시글로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게시글을 선택한다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댓글창에 댓글을 입력한다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저장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뒤로가기를 누르면 작성 중인 댓글은 리셋된다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B01-&gt;B02-&gt;B03-&gt;D01-&gt;B02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00791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UC016: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댓글을 삭제한다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93741"/>
              </p:ext>
            </p:extLst>
          </p:nvPr>
        </p:nvGraphicFramePr>
        <p:xfrm>
          <a:off x="1366402" y="1879709"/>
          <a:ext cx="9447632" cy="3816199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작성한 댓글을 삭제한다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후 자신이 작성한 댓글이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댓글을 작성한 게시글을 선택한다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댓글창에서 삭제할 댓글 오른쪽의 체크박스를 체크한다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삭제할 댓글 선택 후 삭제버튼을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1617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UC017: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댓글을 수정한다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993988"/>
              </p:ext>
            </p:extLst>
          </p:nvPr>
        </p:nvGraphicFramePr>
        <p:xfrm>
          <a:off x="1366402" y="1879709"/>
          <a:ext cx="9447632" cy="3816199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자신이 작성한 댓글을 수정한다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자신이 작성한 댓글이 존재한다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자신이 작성한 댓글이 있는 게시글을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댓글창에서 수정할 댓글 오른쪽의 체크박스를 체크한다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댓글을 수정한다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3128071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B05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수정완료 후 저장버튼을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댓글 수정 중 뒤로가기를 누르면 작성중인 댓글은 리셋된다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300167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아무것도 수정이 안됐으면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수정된 내용이 없습니다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B01-&gt;B02-&gt;B03-&gt;B04-&gt;D01-&gt;B01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704501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B01-&gt;B02-&gt;B03-&gt;B04-&gt;B05-&gt;E01-&gt;B01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407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시스템 개요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D9A3977-A809-4768-A6A9-364AF060EADE}"/>
              </a:ext>
            </a:extLst>
          </p:cNvPr>
          <p:cNvSpPr/>
          <p:nvPr/>
        </p:nvSpPr>
        <p:spPr>
          <a:xfrm>
            <a:off x="408044" y="1147752"/>
            <a:ext cx="306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D8C308-B90A-4DE2-B7F8-71DA32394860}"/>
              </a:ext>
            </a:extLst>
          </p:cNvPr>
          <p:cNvSpPr txBox="1"/>
          <p:nvPr/>
        </p:nvSpPr>
        <p:spPr>
          <a:xfrm>
            <a:off x="1748320" y="2242890"/>
            <a:ext cx="87129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ko-KR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코로나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19 </a:t>
            </a:r>
            <a:r>
              <a:rPr lang="ko-KR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이후 새롭게 바뀐 생활방식이 그대로 평범한 일상으로 이어질 것이라는 ‘</a:t>
            </a:r>
            <a:r>
              <a:rPr lang="ko-KR" altLang="ko-KR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뉴노멀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(New Normal)</a:t>
            </a:r>
            <a:r>
              <a:rPr lang="ko-KR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’시대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여행의 트렌드도 그에 맞춰 캠핑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백 패킹 등 소규모로 변화하고 있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습니다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본 프로젝트에서는 </a:t>
            </a:r>
            <a:r>
              <a:rPr lang="ko-KR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캠핑장 별로 전화 예약을 따로 수행하는 불편함과 전용 플랫폼의 부재로 인한 번거로움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해소하고자 </a:t>
            </a:r>
            <a:r>
              <a:rPr lang="ko-KR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캠핑장 예약 관리 플랫폼을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구현합니다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" name="그룹 1003">
            <a:extLst>
              <a:ext uri="{FF2B5EF4-FFF2-40B4-BE49-F238E27FC236}">
                <a16:creationId xmlns:a16="http://schemas.microsoft.com/office/drawing/2014/main" id="{3E1AD882-DB10-4A31-874F-D50EA56C1B90}"/>
              </a:ext>
            </a:extLst>
          </p:cNvPr>
          <p:cNvGrpSpPr/>
          <p:nvPr/>
        </p:nvGrpSpPr>
        <p:grpSpPr>
          <a:xfrm>
            <a:off x="921531" y="1751708"/>
            <a:ext cx="684000" cy="540000"/>
            <a:chOff x="7441107" y="2413805"/>
            <a:chExt cx="708876" cy="566693"/>
          </a:xfrm>
        </p:grpSpPr>
        <p:pic>
          <p:nvPicPr>
            <p:cNvPr id="15" name="Object 8">
              <a:extLst>
                <a:ext uri="{FF2B5EF4-FFF2-40B4-BE49-F238E27FC236}">
                  <a16:creationId xmlns:a16="http://schemas.microsoft.com/office/drawing/2014/main" id="{F6E106B3-5644-4651-8102-DE78B03E0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1107" y="2413805"/>
              <a:ext cx="708876" cy="566693"/>
            </a:xfrm>
            <a:prstGeom prst="rect">
              <a:avLst/>
            </a:prstGeom>
          </p:spPr>
        </p:pic>
      </p:grpSp>
      <p:grpSp>
        <p:nvGrpSpPr>
          <p:cNvPr id="16" name="그룹 1008">
            <a:extLst>
              <a:ext uri="{FF2B5EF4-FFF2-40B4-BE49-F238E27FC236}">
                <a16:creationId xmlns:a16="http://schemas.microsoft.com/office/drawing/2014/main" id="{A749433D-B3B8-4A76-8D9D-D857276C4F01}"/>
              </a:ext>
            </a:extLst>
          </p:cNvPr>
          <p:cNvGrpSpPr/>
          <p:nvPr/>
        </p:nvGrpSpPr>
        <p:grpSpPr>
          <a:xfrm>
            <a:off x="10119285" y="4482537"/>
            <a:ext cx="684000" cy="540000"/>
            <a:chOff x="15808888" y="2629951"/>
            <a:chExt cx="708876" cy="566693"/>
          </a:xfrm>
        </p:grpSpPr>
        <p:pic>
          <p:nvPicPr>
            <p:cNvPr id="17" name="Object 42">
              <a:extLst>
                <a:ext uri="{FF2B5EF4-FFF2-40B4-BE49-F238E27FC236}">
                  <a16:creationId xmlns:a16="http://schemas.microsoft.com/office/drawing/2014/main" id="{E009294F-A6DD-449B-B87C-0E03C06AE6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5808888" y="2629951"/>
              <a:ext cx="708876" cy="566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5160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UC018: </a:t>
            </a:r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좋아요를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누른다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9794709"/>
              </p:ext>
            </p:extLst>
          </p:nvPr>
        </p:nvGraphicFramePr>
        <p:xfrm>
          <a:off x="1366402" y="1879709"/>
          <a:ext cx="9447632" cy="3545735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게시글에서 좋아요를 누를 수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들어간다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보고 있는 게시글로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원하는 게시글을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게시글에 좋아요를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39838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UC019: </a:t>
            </a:r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좋아요를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취소한다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425906"/>
              </p:ext>
            </p:extLst>
          </p:nvPr>
        </p:nvGraphicFramePr>
        <p:xfrm>
          <a:off x="1366402" y="1879709"/>
          <a:ext cx="9447632" cy="3545735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자신이 게시글에 누른 좋아요를 취소한다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게시글에 좋아요를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보고 있는 게시글로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 창으로 들어간다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자신이 좋아요를 누른 게시글을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게시글에 좋아요를 다시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2258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UC020: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캠핑장을 검색한다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315083"/>
              </p:ext>
            </p:extLst>
          </p:nvPr>
        </p:nvGraphicFramePr>
        <p:xfrm>
          <a:off x="1366402" y="1879709"/>
          <a:ext cx="9447632" cy="3545735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예약하고자 하는 캠핑장을 찾는다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위치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예약창으로 넘어간다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홈페이지에서 캠핑장 검색 섹터를 누른다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원하고자 하는 분류의 캠핑장을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날짜 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지역별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금액별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스타일별로 선택한다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노출된 캠핑장에서 하나를 선택한다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뒤로가기를 누르면 검색 섹터로 돌아간다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300167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맞춤형 캠핑장이 없을 경우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조건에 부합한 캠핑장은 없습니다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."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B01-&gt;B02-&gt;B03-&gt;E01-&gt;B01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0004702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B01-&gt;B02-&gt;B03-&gt;B04-&gt;D01-&gt;B01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41437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UC021: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결제를 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73106"/>
              </p:ext>
            </p:extLst>
          </p:nvPr>
        </p:nvGraphicFramePr>
        <p:xfrm>
          <a:off x="1366402" y="1729238"/>
          <a:ext cx="9447632" cy="4627591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예약선택을 한 상품을 결제할 수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금융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홈페이지 창으로 넘어간다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카드결제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핸드폰결제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무통장입금의 결제방식을 선택한다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정보를 입력 후 결제 완료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결제가 완료된다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카드결제를 누를 경우 카드번호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카드날짜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카드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CVC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번호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3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자리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카드 비밀번호 앞자리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2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개를 입력한다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D02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핸드폰결제를 누를 경우 핸드폰번호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, 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통신사를 입력한다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589631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D03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무통장입금을 누를 경우 캠핑장 주인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의 통장번호와 금액을 노출시킨다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정보가 하나라도 틀릴 경우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다시 입력해주세요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."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B01-&gt;D01-&gt;B02-&gt;B03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B01-&gt;D01-&gt;E01-&gt;D01-&gt;B02-&gt;B03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09769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B01-&gt;D02-&gt;B02-&gt;B03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64003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B01-&gt;D02-&gt;E01-&gt;D02-&gt;B02-&gt;B03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508081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SN005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B01-&gt;D03-&gt;B02-&gt;B03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3558301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SN006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B01-&gt;D03-&gt;E01-&gt;D03-&gt;B02-&gt;B03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78113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UC022: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개인정보를 수정한다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2878134"/>
              </p:ext>
            </p:extLst>
          </p:nvPr>
        </p:nvGraphicFramePr>
        <p:xfrm>
          <a:off x="1366402" y="1879709"/>
          <a:ext cx="9447632" cy="4357127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 한 자신의 개인정보를 수정할 수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홈페이지로 돌아간다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마이페이지를 누른다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개인정보관리 카테고리를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개인정보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핸드폰번호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주소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프로필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을 수정한다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수정완료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수정완료 전에 뒤로가기를 누르면 메인 홈페이지로 돌아간다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D02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핸드폰번호 변경 시 핸드폰인증 화면으로 돌아간다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996614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핸드폰 번호가 이미 등록되어 있을 경우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이미 등록된 핸드폰입니다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없는 핸드폰 번호를 입력하였을 경우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없는 핸드폰 번호입니다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B01-&gt;B02-&gt;B03-&gt;D01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080677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B01-&gt;B02-&gt;B03-&gt;D02-&gt;E01-&gt;D02-&gt;B04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494264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B01-&gt;B02-&gt;B03-&gt;D02-&gt;E02-&gt;D02-&gt;B04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85858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UC023: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회원탈퇴를 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4266015"/>
              </p:ext>
            </p:extLst>
          </p:nvPr>
        </p:nvGraphicFramePr>
        <p:xfrm>
          <a:off x="1366402" y="1879709"/>
          <a:ext cx="9447632" cy="3816199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회원가입한 아이디를 탈퇴한다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1), </a:t>
                      </a:r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홈페이지로 돌아간다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로그인을 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마이페이지에 들어간다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회원탈퇴 카테고리를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회원탈퇴 이유를 작성한다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850800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B05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회원탈퇴 완료 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회원탈퇴 완료버튼 전에 뒤로가기를 누르면 메인 홈페이지로 돌아간다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30016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59988"/>
                  </a:ext>
                </a:extLst>
              </a:tr>
              <a:tr h="27046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B01-&gt;B02-&gt;B03-&gt;B04-&gt;D01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2244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540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– UC024: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캠핑장을 등록한다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940859F-D34A-4D9A-A280-4F60DD28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407238"/>
              </p:ext>
            </p:extLst>
          </p:nvPr>
        </p:nvGraphicFramePr>
        <p:xfrm>
          <a:off x="1366402" y="1879709"/>
          <a:ext cx="9447632" cy="3881792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64292">
                  <a:extLst>
                    <a:ext uri="{9D8B030D-6E8A-4147-A177-3AD203B41FA5}">
                      <a16:colId xmlns:a16="http://schemas.microsoft.com/office/drawing/2014/main" val="412863791"/>
                    </a:ext>
                  </a:extLst>
                </a:gridCol>
                <a:gridCol w="1060187">
                  <a:extLst>
                    <a:ext uri="{9D8B030D-6E8A-4147-A177-3AD203B41FA5}">
                      <a16:colId xmlns:a16="http://schemas.microsoft.com/office/drawing/2014/main" val="1891448144"/>
                    </a:ext>
                  </a:extLst>
                </a:gridCol>
                <a:gridCol w="7223153">
                  <a:extLst>
                    <a:ext uri="{9D8B030D-6E8A-4147-A177-3AD203B41FA5}">
                      <a16:colId xmlns:a16="http://schemas.microsoft.com/office/drawing/2014/main" val="1848492383"/>
                    </a:ext>
                  </a:extLst>
                </a:gridCol>
              </a:tblGrid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사업자는 자신의 캠핑장을 등록할 수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32485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관련 액터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위치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사용자정보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DB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003885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사업자로 로그인을 완료한다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80041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사후 조건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홈페이지로 돌아간다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869453"/>
                  </a:ext>
                </a:extLst>
              </a:tr>
              <a:tr h="270464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기본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 로그인을 한다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80143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B02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마이페이지에 들어간다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859214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 등록 카테고리를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00465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B04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 상세정보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 위치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가격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세부사항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안내사항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을 적는다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0290706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B05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 등록버튼을 누른다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3860"/>
                  </a:ext>
                </a:extLst>
              </a:tr>
              <a:tr h="270464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대안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D01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 등록버튼 누르기전 뒤로가기를 누르면 메인 홈페이지로 돌아간다</a:t>
                      </a:r>
                      <a:r>
                        <a:rPr lang="en-US" sz="1200" b="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668746"/>
                  </a:ext>
                </a:extLst>
              </a:tr>
              <a:tr h="300167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예외 흐름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E01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 상세정보가 한 개라도 누락되었을 경우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상세정보 입력을 다시 확인해주세요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 </a:t>
                      </a:r>
                      <a:r>
                        <a:rPr lang="ko-KR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노출시킨다</a:t>
                      </a:r>
                      <a:r>
                        <a:rPr lang="en-US" sz="1200" b="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30468"/>
                  </a:ext>
                </a:extLst>
              </a:tr>
              <a:tr h="27046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시나리오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836279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SN002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B01-&gt;B02-&gt;B03-&gt;B04-&gt;D01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5572060"/>
                  </a:ext>
                </a:extLst>
              </a:tr>
              <a:tr h="27046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SN003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B01-&gt;B02-&gt;B03-&gt;B04-&gt;B05-&gt;E01-&gt;E04-&gt;E05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10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95005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모서리가 둥근 직사각형 73"/>
          <p:cNvSpPr/>
          <p:nvPr/>
        </p:nvSpPr>
        <p:spPr>
          <a:xfrm>
            <a:off x="167564" y="1650789"/>
            <a:ext cx="921934" cy="31429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89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 요약</a:t>
            </a:r>
          </a:p>
        </p:txBody>
      </p:sp>
      <p:sp>
        <p:nvSpPr>
          <p:cNvPr id="11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731011" y="2030944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메인 화면</a:t>
            </a:r>
            <a:endParaRPr lang="en-US" altLang="ko-KR" sz="1600" dirty="0">
              <a:solidFill>
                <a:srgbClr val="FFFF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로그인 전</a:t>
            </a:r>
          </a:p>
        </p:txBody>
      </p:sp>
      <p:sp>
        <p:nvSpPr>
          <p:cNvPr id="12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731009" y="2643716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로그인 </a:t>
            </a:r>
          </a:p>
        </p:txBody>
      </p:sp>
      <p:sp>
        <p:nvSpPr>
          <p:cNvPr id="13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718698" y="3303145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회원가입</a:t>
            </a:r>
          </a:p>
        </p:txBody>
      </p:sp>
      <p:sp>
        <p:nvSpPr>
          <p:cNvPr id="15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731011" y="3893117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본인 인증</a:t>
            </a:r>
          </a:p>
        </p:txBody>
      </p:sp>
      <p:sp>
        <p:nvSpPr>
          <p:cNvPr id="16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731008" y="4574389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메인 화면</a:t>
            </a:r>
            <a:endParaRPr lang="en-US" altLang="ko-KR" sz="1600" dirty="0">
              <a:solidFill>
                <a:srgbClr val="FFFF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로그인 후</a:t>
            </a:r>
          </a:p>
        </p:txBody>
      </p:sp>
      <p:sp>
        <p:nvSpPr>
          <p:cNvPr id="17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60358" y="6198862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캠핑장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등록</a:t>
            </a:r>
          </a:p>
        </p:txBody>
      </p:sp>
      <p:sp>
        <p:nvSpPr>
          <p:cNvPr id="18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9813402" y="6198861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캠핑장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등록</a:t>
            </a:r>
            <a:endParaRPr lang="en-US" altLang="ko-KR" sz="1600" dirty="0">
              <a:solidFill>
                <a:srgbClr val="FFFF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객실 등록</a:t>
            </a:r>
          </a:p>
        </p:txBody>
      </p:sp>
      <p:sp>
        <p:nvSpPr>
          <p:cNvPr id="19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4453508" y="6141191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회원 탈퇴</a:t>
            </a:r>
            <a:endParaRPr lang="en-US" altLang="ko-KR" sz="1600" dirty="0">
              <a:solidFill>
                <a:srgbClr val="FFFF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2799759" y="6125360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개인정보 수정</a:t>
            </a:r>
            <a:endParaRPr lang="en-US" altLang="ko-KR" sz="1600" dirty="0">
              <a:solidFill>
                <a:srgbClr val="FFFF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1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9813402" y="5579331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예약 거절</a:t>
            </a:r>
          </a:p>
        </p:txBody>
      </p:sp>
      <p:sp>
        <p:nvSpPr>
          <p:cNvPr id="22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60358" y="5605097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예약 관리</a:t>
            </a:r>
          </a:p>
        </p:txBody>
      </p:sp>
      <p:sp>
        <p:nvSpPr>
          <p:cNvPr id="23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6201197" y="5976325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마이페이지</a:t>
            </a:r>
            <a:endParaRPr lang="en-US" altLang="ko-KR" sz="1600" dirty="0">
              <a:solidFill>
                <a:srgbClr val="FFFF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사업자</a:t>
            </a:r>
          </a:p>
        </p:txBody>
      </p:sp>
      <p:sp>
        <p:nvSpPr>
          <p:cNvPr id="24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6150420" y="4693159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마이페이지</a:t>
            </a:r>
            <a:endParaRPr lang="en-US" altLang="ko-KR" sz="1600" dirty="0">
              <a:solidFill>
                <a:srgbClr val="FFFF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고객</a:t>
            </a:r>
          </a:p>
        </p:txBody>
      </p:sp>
      <p:sp>
        <p:nvSpPr>
          <p:cNvPr id="25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53210" y="4877825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예약 취소</a:t>
            </a:r>
          </a:p>
        </p:txBody>
      </p:sp>
      <p:sp>
        <p:nvSpPr>
          <p:cNvPr id="26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9813402" y="4351680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예약 수정</a:t>
            </a:r>
          </a:p>
        </p:txBody>
      </p:sp>
      <p:sp>
        <p:nvSpPr>
          <p:cNvPr id="27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60358" y="4351680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예약 조회</a:t>
            </a:r>
          </a:p>
        </p:txBody>
      </p:sp>
      <p:sp>
        <p:nvSpPr>
          <p:cNvPr id="28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53216" y="3584134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댓글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삭제</a:t>
            </a:r>
          </a:p>
        </p:txBody>
      </p:sp>
      <p:sp>
        <p:nvSpPr>
          <p:cNvPr id="29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9813399" y="2972145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댓글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수정</a:t>
            </a:r>
          </a:p>
        </p:txBody>
      </p:sp>
      <p:sp>
        <p:nvSpPr>
          <p:cNvPr id="30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53212" y="2972145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댓글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작성</a:t>
            </a:r>
          </a:p>
        </p:txBody>
      </p:sp>
      <p:sp>
        <p:nvSpPr>
          <p:cNvPr id="31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53216" y="267896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캠핑장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검색</a:t>
            </a:r>
          </a:p>
        </p:txBody>
      </p:sp>
      <p:sp>
        <p:nvSpPr>
          <p:cNvPr id="32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9813401" y="267896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캠핑장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목록</a:t>
            </a:r>
          </a:p>
        </p:txBody>
      </p:sp>
      <p:sp>
        <p:nvSpPr>
          <p:cNvPr id="33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9813402" y="2203322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게시글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삭제</a:t>
            </a:r>
          </a:p>
        </p:txBody>
      </p:sp>
      <p:sp>
        <p:nvSpPr>
          <p:cNvPr id="34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53213" y="2203323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게시글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수정</a:t>
            </a:r>
          </a:p>
        </p:txBody>
      </p:sp>
      <p:sp>
        <p:nvSpPr>
          <p:cNvPr id="35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9813402" y="1583385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게시글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작성</a:t>
            </a:r>
          </a:p>
        </p:txBody>
      </p:sp>
      <p:sp>
        <p:nvSpPr>
          <p:cNvPr id="36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53214" y="1595752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게시글</a:t>
            </a:r>
            <a:r>
              <a:rPr lang="ko-KR" altLang="en-US" sz="1600" dirty="0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보기</a:t>
            </a:r>
          </a:p>
        </p:txBody>
      </p:sp>
      <p:sp>
        <p:nvSpPr>
          <p:cNvPr id="37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8153215" y="832227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예약창</a:t>
            </a:r>
            <a:endParaRPr lang="ko-KR" altLang="en-US" sz="1600" dirty="0">
              <a:solidFill>
                <a:srgbClr val="FFFF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8" name="사각형: 둥근 모서리 8">
            <a:extLst>
              <a:ext uri="{FF2B5EF4-FFF2-40B4-BE49-F238E27FC236}">
                <a16:creationId xmlns:a16="http://schemas.microsoft.com/office/drawing/2014/main" id="{D1024105-D00D-499F-A1E2-6D031F3DA228}"/>
              </a:ext>
            </a:extLst>
          </p:cNvPr>
          <p:cNvSpPr/>
          <p:nvPr/>
        </p:nvSpPr>
        <p:spPr>
          <a:xfrm>
            <a:off x="9813400" y="832226"/>
            <a:ext cx="1539433" cy="458563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rgbClr val="FFFF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결제창</a:t>
            </a:r>
            <a:endParaRPr lang="ko-KR" altLang="en-US" sz="1600" dirty="0">
              <a:solidFill>
                <a:srgbClr val="FFFF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39" name="직선 화살표 연결선 38"/>
          <p:cNvCxnSpPr/>
          <p:nvPr/>
        </p:nvCxnSpPr>
        <p:spPr>
          <a:xfrm flipH="1">
            <a:off x="525294" y="2054315"/>
            <a:ext cx="19455" cy="30874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340319" y="3333836"/>
            <a:ext cx="1945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댓글</a:t>
            </a:r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207678" y="1940835"/>
            <a:ext cx="1945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게시글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4444483" y="2573630"/>
            <a:ext cx="1945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커뮤니티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417249" y="541793"/>
            <a:ext cx="1945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캠핑장</a:t>
            </a:r>
            <a:r>
              <a:rPr lang="ko-KR" altLang="en-US" dirty="0"/>
              <a:t> 검색</a:t>
            </a:r>
            <a:endParaRPr lang="en-US" altLang="ko-KR" dirty="0"/>
          </a:p>
          <a:p>
            <a:pPr algn="ctr"/>
            <a:r>
              <a:rPr lang="en-US" altLang="ko-KR" dirty="0"/>
              <a:t>~</a:t>
            </a:r>
            <a:r>
              <a:rPr lang="ko-KR" altLang="en-US" dirty="0"/>
              <a:t>예약 및 결제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394953" y="4967056"/>
            <a:ext cx="1945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마이페이지</a:t>
            </a:r>
            <a:endParaRPr lang="ko-KR" altLang="en-US" dirty="0"/>
          </a:p>
        </p:txBody>
      </p:sp>
      <p:cxnSp>
        <p:nvCxnSpPr>
          <p:cNvPr id="46" name="직선 화살표 연결선 45"/>
          <p:cNvCxnSpPr/>
          <p:nvPr/>
        </p:nvCxnSpPr>
        <p:spPr>
          <a:xfrm flipH="1">
            <a:off x="3828044" y="5428034"/>
            <a:ext cx="286756" cy="60986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>
            <a:off x="4698460" y="5428034"/>
            <a:ext cx="311285" cy="60986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>
            <a:off x="2431915" y="4810243"/>
            <a:ext cx="1137560" cy="29686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/>
          <p:nvPr/>
        </p:nvCxnSpPr>
        <p:spPr>
          <a:xfrm flipV="1">
            <a:off x="5223224" y="4877825"/>
            <a:ext cx="769717" cy="22928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/>
          <p:nvPr/>
        </p:nvCxnSpPr>
        <p:spPr>
          <a:xfrm>
            <a:off x="5097294" y="5336388"/>
            <a:ext cx="992924" cy="62244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/>
          <p:cNvCxnSpPr/>
          <p:nvPr/>
        </p:nvCxnSpPr>
        <p:spPr>
          <a:xfrm flipV="1">
            <a:off x="2431915" y="933855"/>
            <a:ext cx="2791309" cy="371468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 flipV="1">
            <a:off x="2431915" y="2758296"/>
            <a:ext cx="2149813" cy="196934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/>
          <p:nvPr/>
        </p:nvCxnSpPr>
        <p:spPr>
          <a:xfrm flipV="1">
            <a:off x="6230381" y="2125501"/>
            <a:ext cx="501159" cy="53638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/>
          <p:cNvCxnSpPr/>
          <p:nvPr/>
        </p:nvCxnSpPr>
        <p:spPr>
          <a:xfrm>
            <a:off x="6223321" y="2791199"/>
            <a:ext cx="634679" cy="63780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왼쪽 중괄호 66"/>
          <p:cNvSpPr/>
          <p:nvPr/>
        </p:nvSpPr>
        <p:spPr>
          <a:xfrm>
            <a:off x="7636213" y="497177"/>
            <a:ext cx="369651" cy="650575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왼쪽 중괄호 67"/>
          <p:cNvSpPr/>
          <p:nvPr/>
        </p:nvSpPr>
        <p:spPr>
          <a:xfrm>
            <a:off x="7636213" y="1800213"/>
            <a:ext cx="369651" cy="650575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왼쪽 중괄호 68"/>
          <p:cNvSpPr/>
          <p:nvPr/>
        </p:nvSpPr>
        <p:spPr>
          <a:xfrm>
            <a:off x="7636212" y="3193215"/>
            <a:ext cx="369651" cy="650575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왼쪽 중괄호 69"/>
          <p:cNvSpPr/>
          <p:nvPr/>
        </p:nvSpPr>
        <p:spPr>
          <a:xfrm>
            <a:off x="7738043" y="4580961"/>
            <a:ext cx="369651" cy="650575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왼쪽 중괄호 70"/>
          <p:cNvSpPr/>
          <p:nvPr/>
        </p:nvSpPr>
        <p:spPr>
          <a:xfrm>
            <a:off x="7769813" y="5873573"/>
            <a:ext cx="369651" cy="650575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/>
          <p:cNvSpPr txBox="1"/>
          <p:nvPr/>
        </p:nvSpPr>
        <p:spPr>
          <a:xfrm>
            <a:off x="282102" y="1641318"/>
            <a:ext cx="1206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7030A0"/>
                </a:solidFill>
              </a:rPr>
              <a:t>시작</a:t>
            </a:r>
          </a:p>
        </p:txBody>
      </p:sp>
    </p:spTree>
    <p:extLst>
      <p:ext uri="{BB962C8B-B14F-4D97-AF65-F5344CB8AC3E}">
        <p14:creationId xmlns:p14="http://schemas.microsoft.com/office/powerpoint/2010/main" val="28831966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3689350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aphicFrame>
        <p:nvGraphicFramePr>
          <p:cNvPr id="15" name="개체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7844436"/>
              </p:ext>
            </p:extLst>
          </p:nvPr>
        </p:nvGraphicFramePr>
        <p:xfrm>
          <a:off x="5726957" y="522321"/>
          <a:ext cx="5543550" cy="596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문서" r:id="rId3" imgW="5544054" imgH="5969374" progId="Word.Document.12">
                  <p:embed/>
                </p:oleObj>
              </mc:Choice>
              <mc:Fallback>
                <p:oleObj name="문서" r:id="rId3" imgW="5544054" imgH="596937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26957" y="522321"/>
                        <a:ext cx="5543550" cy="596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51260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3762375" y="18176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aphicFrame>
        <p:nvGraphicFramePr>
          <p:cNvPr id="12" name="개체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8822138"/>
              </p:ext>
            </p:extLst>
          </p:nvPr>
        </p:nvGraphicFramePr>
        <p:xfrm>
          <a:off x="5833218" y="330200"/>
          <a:ext cx="5543550" cy="619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문서" r:id="rId3" imgW="5544054" imgH="6197983" progId="Word.Document.12">
                  <p:embed/>
                </p:oleObj>
              </mc:Choice>
              <mc:Fallback>
                <p:oleObj name="문서" r:id="rId3" imgW="5544054" imgH="61979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33218" y="330200"/>
                        <a:ext cx="5543550" cy="619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5595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시스템 개요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D9A3977-A809-4768-A6A9-364AF060EADE}"/>
              </a:ext>
            </a:extLst>
          </p:cNvPr>
          <p:cNvSpPr/>
          <p:nvPr/>
        </p:nvSpPr>
        <p:spPr>
          <a:xfrm>
            <a:off x="408044" y="1147752"/>
            <a:ext cx="306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D8C308-B90A-4DE2-B7F8-71DA32394860}"/>
              </a:ext>
            </a:extLst>
          </p:cNvPr>
          <p:cNvSpPr txBox="1"/>
          <p:nvPr/>
        </p:nvSpPr>
        <p:spPr>
          <a:xfrm>
            <a:off x="1743322" y="2640306"/>
            <a:ext cx="86937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</a:rPr>
              <a:t>  </a:t>
            </a:r>
            <a:r>
              <a:rPr lang="ko-KR" altLang="ko-KR" sz="2400" dirty="0">
                <a:latin typeface="맑은 고딕" panose="020B0503020000020004" pitchFamily="50" charset="-127"/>
              </a:rPr>
              <a:t>이 플랫폼은 단순히 기본 캠핑장 예약 서비스를 넘어서 사용자들이 잘 알려지지 않은 캠핑장 정보를 공유하고 서로 교류하는 커뮤니티 서비스를 제공함으로써 </a:t>
            </a:r>
            <a:r>
              <a:rPr lang="ko-KR" altLang="ko-KR" sz="2400" dirty="0" err="1">
                <a:latin typeface="맑은 고딕" panose="020B0503020000020004" pitchFamily="50" charset="-127"/>
              </a:rPr>
              <a:t>비대면</a:t>
            </a:r>
            <a:r>
              <a:rPr lang="ko-KR" altLang="ko-KR" sz="2400" dirty="0">
                <a:latin typeface="맑은 고딕" panose="020B0503020000020004" pitchFamily="50" charset="-127"/>
              </a:rPr>
              <a:t> 시대의 소통창구 역할까지 톡톡히 해낼 예정</a:t>
            </a:r>
            <a:r>
              <a:rPr lang="ko-KR" altLang="en-US" sz="2400" dirty="0">
                <a:latin typeface="맑은 고딕" panose="020B0503020000020004" pitchFamily="50" charset="-127"/>
              </a:rPr>
              <a:t>입니다</a:t>
            </a:r>
            <a:r>
              <a:rPr lang="en-US" altLang="ko-KR" sz="2400" dirty="0">
                <a:latin typeface="맑은 고딕" panose="020B0503020000020004" pitchFamily="50" charset="-127"/>
              </a:rPr>
              <a:t>.</a:t>
            </a: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" name="그룹 1003">
            <a:extLst>
              <a:ext uri="{FF2B5EF4-FFF2-40B4-BE49-F238E27FC236}">
                <a16:creationId xmlns:a16="http://schemas.microsoft.com/office/drawing/2014/main" id="{3E1AD882-DB10-4A31-874F-D50EA56C1B90}"/>
              </a:ext>
            </a:extLst>
          </p:cNvPr>
          <p:cNvGrpSpPr/>
          <p:nvPr/>
        </p:nvGrpSpPr>
        <p:grpSpPr>
          <a:xfrm>
            <a:off x="921531" y="1751708"/>
            <a:ext cx="684000" cy="540000"/>
            <a:chOff x="7441107" y="2413805"/>
            <a:chExt cx="708876" cy="566693"/>
          </a:xfrm>
        </p:grpSpPr>
        <p:pic>
          <p:nvPicPr>
            <p:cNvPr id="15" name="Object 8">
              <a:extLst>
                <a:ext uri="{FF2B5EF4-FFF2-40B4-BE49-F238E27FC236}">
                  <a16:creationId xmlns:a16="http://schemas.microsoft.com/office/drawing/2014/main" id="{F6E106B3-5644-4651-8102-DE78B03E0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441107" y="2413805"/>
              <a:ext cx="708876" cy="566693"/>
            </a:xfrm>
            <a:prstGeom prst="rect">
              <a:avLst/>
            </a:prstGeom>
          </p:spPr>
        </p:pic>
      </p:grpSp>
      <p:grpSp>
        <p:nvGrpSpPr>
          <p:cNvPr id="16" name="그룹 1008">
            <a:extLst>
              <a:ext uri="{FF2B5EF4-FFF2-40B4-BE49-F238E27FC236}">
                <a16:creationId xmlns:a16="http://schemas.microsoft.com/office/drawing/2014/main" id="{A749433D-B3B8-4A76-8D9D-D857276C4F01}"/>
              </a:ext>
            </a:extLst>
          </p:cNvPr>
          <p:cNvGrpSpPr/>
          <p:nvPr/>
        </p:nvGrpSpPr>
        <p:grpSpPr>
          <a:xfrm>
            <a:off x="10119285" y="4482537"/>
            <a:ext cx="684000" cy="540000"/>
            <a:chOff x="15808888" y="2629951"/>
            <a:chExt cx="708876" cy="566693"/>
          </a:xfrm>
        </p:grpSpPr>
        <p:pic>
          <p:nvPicPr>
            <p:cNvPr id="17" name="Object 42">
              <a:extLst>
                <a:ext uri="{FF2B5EF4-FFF2-40B4-BE49-F238E27FC236}">
                  <a16:creationId xmlns:a16="http://schemas.microsoft.com/office/drawing/2014/main" id="{E009294F-A6DD-449B-B87C-0E03C06AE6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5808888" y="2629951"/>
              <a:ext cx="708876" cy="566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44997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1567493"/>
              </p:ext>
            </p:extLst>
          </p:nvPr>
        </p:nvGraphicFramePr>
        <p:xfrm>
          <a:off x="5810250" y="665162"/>
          <a:ext cx="5543550" cy="552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문서" r:id="rId3" imgW="5544054" imgH="5527999" progId="Word.Document.12">
                  <p:embed/>
                </p:oleObj>
              </mc:Choice>
              <mc:Fallback>
                <p:oleObj name="문서" r:id="rId3" imgW="5544054" imgH="552799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10250" y="665162"/>
                        <a:ext cx="5543550" cy="5527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00265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820614"/>
              </p:ext>
            </p:extLst>
          </p:nvPr>
        </p:nvGraphicFramePr>
        <p:xfrm>
          <a:off x="5772150" y="311150"/>
          <a:ext cx="5543550" cy="642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문서" r:id="rId3" imgW="5544054" imgH="6426591" progId="Word.Document.12">
                  <p:embed/>
                </p:oleObj>
              </mc:Choice>
              <mc:Fallback>
                <p:oleObj name="문서" r:id="rId3" imgW="5544054" imgH="642659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72150" y="311150"/>
                        <a:ext cx="5543550" cy="642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54685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4976085"/>
              </p:ext>
            </p:extLst>
          </p:nvPr>
        </p:nvGraphicFramePr>
        <p:xfrm>
          <a:off x="5953125" y="444500"/>
          <a:ext cx="5543550" cy="596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문서" r:id="rId3" imgW="5544054" imgH="5969374" progId="Word.Document.12">
                  <p:embed/>
                </p:oleObj>
              </mc:Choice>
              <mc:Fallback>
                <p:oleObj name="문서" r:id="rId3" imgW="5544054" imgH="596937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53125" y="444500"/>
                        <a:ext cx="5543550" cy="596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29790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4977207"/>
              </p:ext>
            </p:extLst>
          </p:nvPr>
        </p:nvGraphicFramePr>
        <p:xfrm>
          <a:off x="5981700" y="539750"/>
          <a:ext cx="5543550" cy="596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" name="문서" r:id="rId3" imgW="5544054" imgH="5969374" progId="Word.Document.12">
                  <p:embed/>
                </p:oleObj>
              </mc:Choice>
              <mc:Fallback>
                <p:oleObj name="문서" r:id="rId3" imgW="5544054" imgH="596937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81700" y="539750"/>
                        <a:ext cx="5543550" cy="596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30410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7110739"/>
              </p:ext>
            </p:extLst>
          </p:nvPr>
        </p:nvGraphicFramePr>
        <p:xfrm>
          <a:off x="5867400" y="768350"/>
          <a:ext cx="5543550" cy="574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" name="문서" r:id="rId3" imgW="5544054" imgH="5740766" progId="Word.Document.12">
                  <p:embed/>
                </p:oleObj>
              </mc:Choice>
              <mc:Fallback>
                <p:oleObj name="문서" r:id="rId3" imgW="5544054" imgH="57407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67400" y="768350"/>
                        <a:ext cx="5543550" cy="574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68518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375500"/>
              </p:ext>
            </p:extLst>
          </p:nvPr>
        </p:nvGraphicFramePr>
        <p:xfrm>
          <a:off x="5829300" y="730250"/>
          <a:ext cx="5543550" cy="574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5" name="문서" r:id="rId3" imgW="5544054" imgH="5740766" progId="Word.Document.12">
                  <p:embed/>
                </p:oleObj>
              </mc:Choice>
              <mc:Fallback>
                <p:oleObj name="문서" r:id="rId3" imgW="5544054" imgH="57407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29300" y="730250"/>
                        <a:ext cx="5543550" cy="574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88333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3818789"/>
              </p:ext>
            </p:extLst>
          </p:nvPr>
        </p:nvGraphicFramePr>
        <p:xfrm>
          <a:off x="5972175" y="203200"/>
          <a:ext cx="5543550" cy="665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1" name="문서" r:id="rId3" imgW="5544054" imgH="6655199" progId="Word.Document.12">
                  <p:embed/>
                </p:oleObj>
              </mc:Choice>
              <mc:Fallback>
                <p:oleObj name="문서" r:id="rId3" imgW="5544054" imgH="665519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72175" y="203200"/>
                        <a:ext cx="5543550" cy="665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06346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44436" y="198076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0131613"/>
              </p:ext>
            </p:extLst>
          </p:nvPr>
        </p:nvGraphicFramePr>
        <p:xfrm>
          <a:off x="6019800" y="330200"/>
          <a:ext cx="5543550" cy="619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" name="문서" r:id="rId3" imgW="5544054" imgH="6197983" progId="Word.Document.12">
                  <p:embed/>
                </p:oleObj>
              </mc:Choice>
              <mc:Fallback>
                <p:oleObj name="문서" r:id="rId3" imgW="5544054" imgH="61979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19800" y="330200"/>
                        <a:ext cx="5543550" cy="619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07514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94700"/>
              </p:ext>
            </p:extLst>
          </p:nvPr>
        </p:nvGraphicFramePr>
        <p:xfrm>
          <a:off x="6180307" y="342333"/>
          <a:ext cx="5317786" cy="6173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name="문서" r:id="rId3" imgW="5544054" imgH="6883807" progId="Word.Document.12">
                  <p:embed/>
                </p:oleObj>
              </mc:Choice>
              <mc:Fallback>
                <p:oleObj name="문서" r:id="rId3" imgW="5544054" imgH="688380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80307" y="342333"/>
                        <a:ext cx="5317786" cy="6173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68813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671489"/>
              </p:ext>
            </p:extLst>
          </p:nvPr>
        </p:nvGraphicFramePr>
        <p:xfrm>
          <a:off x="5734050" y="330200"/>
          <a:ext cx="5543550" cy="619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3" name="문서" r:id="rId3" imgW="5544054" imgH="6197983" progId="Word.Document.12">
                  <p:embed/>
                </p:oleObj>
              </mc:Choice>
              <mc:Fallback>
                <p:oleObj name="문서" r:id="rId3" imgW="5544054" imgH="61979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34050" y="330200"/>
                        <a:ext cx="5543550" cy="619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5893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시스템 개요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D9A3977-A809-4768-A6A9-364AF060EADE}"/>
              </a:ext>
            </a:extLst>
          </p:cNvPr>
          <p:cNvSpPr/>
          <p:nvPr/>
        </p:nvSpPr>
        <p:spPr>
          <a:xfrm>
            <a:off x="408044" y="1147752"/>
            <a:ext cx="306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6C1A85D7-5720-416F-90AE-31E261A4F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0591"/>
            <a:ext cx="10326328" cy="3218323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회원가입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개인정보 관리 및 회원탈퇴 기능</a:t>
            </a:r>
            <a:endParaRPr lang="en-US" altLang="ko-KR" sz="1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사업자의 캠핑장 등록 </a:t>
            </a:r>
            <a:endParaRPr lang="en-US" altLang="ko-KR" sz="1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고객의 캠핑장 예약과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예약확인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삭제 기능</a:t>
            </a:r>
            <a:endParaRPr lang="en-US" altLang="ko-KR" sz="1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사업자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캠핑장 주인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예약확인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승낙 및 거절 기능 </a:t>
            </a:r>
            <a:endParaRPr lang="en-US" altLang="ko-KR" sz="1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커뮤니티 기능</a:t>
            </a:r>
            <a:endParaRPr lang="en-US" altLang="ko-KR" sz="1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- 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게시글 조회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작성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삭제</a:t>
            </a:r>
            <a:endParaRPr lang="en-US" altLang="ko-KR" sz="1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- 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댓글 작성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수정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삭제</a:t>
            </a:r>
            <a:endParaRPr lang="en-US" altLang="ko-KR" sz="1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- 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좋아요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좋아요 취소</a:t>
            </a:r>
            <a:endParaRPr lang="en-US" altLang="ko-KR" sz="1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결제 기능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결제</a:t>
            </a: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결제 취소 후 환불</a:t>
            </a:r>
            <a:endParaRPr lang="en-US" altLang="ko-KR" sz="1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내용 개체 틀 8">
            <a:extLst>
              <a:ext uri="{FF2B5EF4-FFF2-40B4-BE49-F238E27FC236}">
                <a16:creationId xmlns:a16="http://schemas.microsoft.com/office/drawing/2014/main" id="{765E657E-AB73-4D34-8451-F11FED64FE14}"/>
              </a:ext>
            </a:extLst>
          </p:cNvPr>
          <p:cNvSpPr txBox="1">
            <a:spLocks/>
          </p:cNvSpPr>
          <p:nvPr/>
        </p:nvSpPr>
        <p:spPr>
          <a:xfrm>
            <a:off x="408046" y="1327366"/>
            <a:ext cx="1800000" cy="3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주요 기능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B16170-283D-46BB-B862-FE29F633B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1090" y="4503051"/>
            <a:ext cx="310515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870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6769676"/>
              </p:ext>
            </p:extLst>
          </p:nvPr>
        </p:nvGraphicFramePr>
        <p:xfrm>
          <a:off x="5762625" y="349250"/>
          <a:ext cx="5543550" cy="642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5" name="문서" r:id="rId3" imgW="5544054" imgH="6426591" progId="Word.Document.12">
                  <p:embed/>
                </p:oleObj>
              </mc:Choice>
              <mc:Fallback>
                <p:oleObj name="문서" r:id="rId3" imgW="5544054" imgH="642659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62625" y="349250"/>
                        <a:ext cx="5543550" cy="642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02137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5619297"/>
              </p:ext>
            </p:extLst>
          </p:nvPr>
        </p:nvGraphicFramePr>
        <p:xfrm>
          <a:off x="5867400" y="320675"/>
          <a:ext cx="5543550" cy="642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1" name="문서" r:id="rId3" imgW="5544054" imgH="6426591" progId="Word.Document.12">
                  <p:embed/>
                </p:oleObj>
              </mc:Choice>
              <mc:Fallback>
                <p:oleObj name="문서" r:id="rId3" imgW="5544054" imgH="642659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67400" y="320675"/>
                        <a:ext cx="5543550" cy="642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43090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3172845"/>
              </p:ext>
            </p:extLst>
          </p:nvPr>
        </p:nvGraphicFramePr>
        <p:xfrm>
          <a:off x="5979876" y="203200"/>
          <a:ext cx="5543550" cy="665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7" name="문서" r:id="rId3" imgW="5544054" imgH="6655199" progId="Word.Document.12">
                  <p:embed/>
                </p:oleObj>
              </mc:Choice>
              <mc:Fallback>
                <p:oleObj name="문서" r:id="rId3" imgW="5544054" imgH="665519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79876" y="203200"/>
                        <a:ext cx="5543550" cy="665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802968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1400661"/>
              </p:ext>
            </p:extLst>
          </p:nvPr>
        </p:nvGraphicFramePr>
        <p:xfrm>
          <a:off x="5921510" y="444500"/>
          <a:ext cx="5543550" cy="596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0" name="문서" r:id="rId3" imgW="5544054" imgH="5969374" progId="Word.Document.12">
                  <p:embed/>
                </p:oleObj>
              </mc:Choice>
              <mc:Fallback>
                <p:oleObj name="문서" r:id="rId3" imgW="5544054" imgH="596937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21510" y="444500"/>
                        <a:ext cx="5543550" cy="596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25204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5907759"/>
              </p:ext>
            </p:extLst>
          </p:nvPr>
        </p:nvGraphicFramePr>
        <p:xfrm>
          <a:off x="5814506" y="459825"/>
          <a:ext cx="5543550" cy="619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4" name="문서" r:id="rId3" imgW="5544054" imgH="6197983" progId="Word.Document.12">
                  <p:embed/>
                </p:oleObj>
              </mc:Choice>
              <mc:Fallback>
                <p:oleObj name="문서" r:id="rId3" imgW="5544054" imgH="61979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14506" y="459825"/>
                        <a:ext cx="5543550" cy="619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452465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6619162"/>
              </p:ext>
            </p:extLst>
          </p:nvPr>
        </p:nvGraphicFramePr>
        <p:xfrm>
          <a:off x="5812486" y="330200"/>
          <a:ext cx="5543550" cy="619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9" name="문서" r:id="rId3" imgW="5544054" imgH="6197983" progId="Word.Document.12">
                  <p:embed/>
                </p:oleObj>
              </mc:Choice>
              <mc:Fallback>
                <p:oleObj name="문서" r:id="rId3" imgW="5544054" imgH="61979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12486" y="330200"/>
                        <a:ext cx="5543550" cy="619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534679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02025"/>
              </p:ext>
            </p:extLst>
          </p:nvPr>
        </p:nvGraphicFramePr>
        <p:xfrm>
          <a:off x="5765868" y="330200"/>
          <a:ext cx="5543550" cy="619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5" name="문서" r:id="rId3" imgW="5544054" imgH="6197983" progId="Word.Document.12">
                  <p:embed/>
                </p:oleObj>
              </mc:Choice>
              <mc:Fallback>
                <p:oleObj name="문서" r:id="rId3" imgW="5544054" imgH="61979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65868" y="330200"/>
                        <a:ext cx="5543550" cy="619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01041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8152349"/>
              </p:ext>
            </p:extLst>
          </p:nvPr>
        </p:nvGraphicFramePr>
        <p:xfrm>
          <a:off x="5843689" y="330200"/>
          <a:ext cx="5543550" cy="619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1" name="문서" r:id="rId3" imgW="5544054" imgH="6197983" progId="Word.Document.12">
                  <p:embed/>
                </p:oleObj>
              </mc:Choice>
              <mc:Fallback>
                <p:oleObj name="문서" r:id="rId3" imgW="5544054" imgH="61979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43689" y="330200"/>
                        <a:ext cx="5543550" cy="619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03532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0376763"/>
              </p:ext>
            </p:extLst>
          </p:nvPr>
        </p:nvGraphicFramePr>
        <p:xfrm>
          <a:off x="5940965" y="342359"/>
          <a:ext cx="5543550" cy="642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7" name="문서" r:id="rId3" imgW="5544054" imgH="6426591" progId="Word.Document.12">
                  <p:embed/>
                </p:oleObj>
              </mc:Choice>
              <mc:Fallback>
                <p:oleObj name="문서" r:id="rId3" imgW="5544054" imgH="642659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40965" y="342359"/>
                        <a:ext cx="5543550" cy="642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72172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3363417"/>
              </p:ext>
            </p:extLst>
          </p:nvPr>
        </p:nvGraphicFramePr>
        <p:xfrm>
          <a:off x="5853417" y="796385"/>
          <a:ext cx="5543550" cy="551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5" name="문서" r:id="rId3" imgW="5544054" imgH="5517198" progId="Word.Document.12">
                  <p:embed/>
                </p:oleObj>
              </mc:Choice>
              <mc:Fallback>
                <p:oleObj name="문서" r:id="rId3" imgW="5544054" imgH="551719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53417" y="796385"/>
                        <a:ext cx="5543550" cy="5516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8667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사용자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06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내용 개체 틀 8">
            <a:extLst>
              <a:ext uri="{FF2B5EF4-FFF2-40B4-BE49-F238E27FC236}">
                <a16:creationId xmlns:a16="http://schemas.microsoft.com/office/drawing/2014/main" id="{8CACC564-A043-4727-BB01-29BA378AC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046" y="1327366"/>
            <a:ext cx="1800000" cy="360000"/>
          </a:xfrm>
        </p:spPr>
        <p:txBody>
          <a:bodyPr>
            <a:normAutofit/>
          </a:bodyPr>
          <a:lstStyle/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액터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정의</a:t>
            </a:r>
          </a:p>
        </p:txBody>
      </p:sp>
      <p:graphicFrame>
        <p:nvGraphicFramePr>
          <p:cNvPr id="15" name="표 15">
            <a:extLst>
              <a:ext uri="{FF2B5EF4-FFF2-40B4-BE49-F238E27FC236}">
                <a16:creationId xmlns:a16="http://schemas.microsoft.com/office/drawing/2014/main" id="{D745CC0E-4AC3-466E-8B57-35EB10A4B0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300669"/>
              </p:ext>
            </p:extLst>
          </p:nvPr>
        </p:nvGraphicFramePr>
        <p:xfrm>
          <a:off x="2412975" y="1777291"/>
          <a:ext cx="7377614" cy="4034575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59610">
                  <a:extLst>
                    <a:ext uri="{9D8B030D-6E8A-4147-A177-3AD203B41FA5}">
                      <a16:colId xmlns:a16="http://schemas.microsoft.com/office/drawing/2014/main" val="2729745014"/>
                    </a:ext>
                  </a:extLst>
                </a:gridCol>
                <a:gridCol w="5518004">
                  <a:extLst>
                    <a:ext uri="{9D8B030D-6E8A-4147-A177-3AD203B41FA5}">
                      <a16:colId xmlns:a16="http://schemas.microsoft.com/office/drawing/2014/main" val="756853661"/>
                    </a:ext>
                  </a:extLst>
                </a:gridCol>
              </a:tblGrid>
              <a:tr h="3345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액터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455636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고객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캠핑장 예약 프로그램을 사용하는 최상위 사용자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973488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사업자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캠핑장 등록 및 예약 승인을 담당하는 사용자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캠핑장 주인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8624318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 서버 유지와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 및 보수를 담당하는 총 책임자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533410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캠핑장 예약 시스템 서버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감시 및 제어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8954255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캠핑장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프로그램에 등록된 캠핑장 관련 정보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8693902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예약관리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예약정보를 저장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수정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삭제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1943917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위치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DB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캠핑장들의 위치를 저장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744822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커뮤니티 </a:t>
                      </a:r>
                      <a:r>
                        <a:rPr lang="en-US" altLang="ko-KR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endParaRPr lang="ko-KR" altLang="en-US" sz="1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사용자의 게시글 및 댓글 등을 저장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8545712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금융 </a:t>
                      </a:r>
                      <a:r>
                        <a:rPr lang="en-US" altLang="ko-KR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endParaRPr lang="ko-KR" altLang="en-US" sz="1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카드 결제 시 고객 카드 정보 및 계좌 정보 저장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3112746"/>
                  </a:ext>
                </a:extLst>
              </a:tr>
              <a:tr h="3700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사용자정보 </a:t>
                      </a:r>
                      <a:r>
                        <a:rPr lang="en-US" altLang="ko-KR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endParaRPr lang="ko-KR" altLang="en-US" sz="1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프로그램에 등록된 사용자의 개인정보 및 아이디</a:t>
                      </a:r>
                      <a:r>
                        <a:rPr lang="en-US" altLang="ko-KR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80010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739478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1626972"/>
              </p:ext>
            </p:extLst>
          </p:nvPr>
        </p:nvGraphicFramePr>
        <p:xfrm>
          <a:off x="5863144" y="551504"/>
          <a:ext cx="5543550" cy="596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1" name="문서" r:id="rId3" imgW="5544054" imgH="5969374" progId="Word.Document.12">
                  <p:embed/>
                </p:oleObj>
              </mc:Choice>
              <mc:Fallback>
                <p:oleObj name="문서" r:id="rId3" imgW="5544054" imgH="596937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63144" y="551504"/>
                        <a:ext cx="5543550" cy="596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75607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3307933"/>
              </p:ext>
            </p:extLst>
          </p:nvPr>
        </p:nvGraphicFramePr>
        <p:xfrm>
          <a:off x="5872872" y="322904"/>
          <a:ext cx="5543550" cy="642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7" name="문서" r:id="rId3" imgW="5544054" imgH="6426591" progId="Word.Document.12">
                  <p:embed/>
                </p:oleObj>
              </mc:Choice>
              <mc:Fallback>
                <p:oleObj name="문서" r:id="rId3" imgW="5544054" imgH="642659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72872" y="322904"/>
                        <a:ext cx="5543550" cy="642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441385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8661059"/>
              </p:ext>
            </p:extLst>
          </p:nvPr>
        </p:nvGraphicFramePr>
        <p:xfrm>
          <a:off x="5629680" y="459825"/>
          <a:ext cx="5543550" cy="619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3" name="문서" r:id="rId3" imgW="5544054" imgH="6197983" progId="Word.Document.12">
                  <p:embed/>
                </p:oleObj>
              </mc:Choice>
              <mc:Fallback>
                <p:oleObj name="문서" r:id="rId3" imgW="5544054" imgH="61979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9680" y="459825"/>
                        <a:ext cx="5543550" cy="619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489496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2682458"/>
              </p:ext>
            </p:extLst>
          </p:nvPr>
        </p:nvGraphicFramePr>
        <p:xfrm>
          <a:off x="5916956" y="198076"/>
          <a:ext cx="5543550" cy="667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0" name="문서" r:id="rId3" imgW="5544054" imgH="6671040" progId="Word.Document.12">
                  <p:embed/>
                </p:oleObj>
              </mc:Choice>
              <mc:Fallback>
                <p:oleObj name="문서" r:id="rId3" imgW="5544054" imgH="667104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16956" y="198076"/>
                        <a:ext cx="5543550" cy="667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563536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4345533"/>
              </p:ext>
            </p:extLst>
          </p:nvPr>
        </p:nvGraphicFramePr>
        <p:xfrm>
          <a:off x="5775595" y="923790"/>
          <a:ext cx="5543550" cy="5299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6" name="문서" r:id="rId3" imgW="5544054" imgH="5299390" progId="Word.Document.12">
                  <p:embed/>
                </p:oleObj>
              </mc:Choice>
              <mc:Fallback>
                <p:oleObj name="문서" r:id="rId3" imgW="5544054" imgH="5299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75595" y="923790"/>
                        <a:ext cx="5543550" cy="5299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090621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64B6FDE5-471C-4F83-BE59-9944179E23CC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기술</a:t>
            </a:r>
          </a:p>
        </p:txBody>
      </p:sp>
    </p:spTree>
    <p:extLst>
      <p:ext uri="{BB962C8B-B14F-4D97-AF65-F5344CB8AC3E}">
        <p14:creationId xmlns:p14="http://schemas.microsoft.com/office/powerpoint/2010/main" val="95796774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비기능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요구사항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78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5D113AF-1A8D-46A9-AD48-D86C2E0E13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775003"/>
              </p:ext>
            </p:extLst>
          </p:nvPr>
        </p:nvGraphicFramePr>
        <p:xfrm>
          <a:off x="654804" y="1660853"/>
          <a:ext cx="10893955" cy="3883420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590186">
                  <a:extLst>
                    <a:ext uri="{9D8B030D-6E8A-4147-A177-3AD203B41FA5}">
                      <a16:colId xmlns:a16="http://schemas.microsoft.com/office/drawing/2014/main" val="913780662"/>
                    </a:ext>
                  </a:extLst>
                </a:gridCol>
                <a:gridCol w="1568230">
                  <a:extLst>
                    <a:ext uri="{9D8B030D-6E8A-4147-A177-3AD203B41FA5}">
                      <a16:colId xmlns:a16="http://schemas.microsoft.com/office/drawing/2014/main" val="3800867546"/>
                    </a:ext>
                  </a:extLst>
                </a:gridCol>
                <a:gridCol w="8735539">
                  <a:extLst>
                    <a:ext uri="{9D8B030D-6E8A-4147-A177-3AD203B41FA5}">
                      <a16:colId xmlns:a16="http://schemas.microsoft.com/office/drawing/2014/main" val="4150433103"/>
                    </a:ext>
                  </a:extLst>
                </a:gridCol>
              </a:tblGrid>
              <a:tr h="22308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요구항목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  <a:endParaRPr lang="ko-KR" sz="14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496901"/>
                  </a:ext>
                </a:extLst>
              </a:tr>
              <a:tr h="446176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제품 </a:t>
                      </a:r>
                    </a:p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요구 </a:t>
                      </a:r>
                    </a:p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사항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사용성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사용자가 쉽게 사용할 수 있는 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UI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채택</a:t>
                      </a:r>
                      <a:r>
                        <a:rPr lang="ko-KR" alt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한다</a:t>
                      </a:r>
                      <a:r>
                        <a:rPr lang="en-US" alt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pPr algn="just" latinLnBrk="1"/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시스템은 점검 시를 제외하고 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년 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365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일</a:t>
                      </a:r>
                      <a:r>
                        <a:rPr lang="en-US" alt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하루 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24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시간 동안 서비스를 제공한다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2931907"/>
                  </a:ext>
                </a:extLst>
              </a:tr>
              <a:tr h="2679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성능</a:t>
                      </a:r>
                      <a:r>
                        <a:rPr lang="en-US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효율성</a:t>
                      </a:r>
                      <a:r>
                        <a:rPr lang="en-US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4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사용자가 서비스 내의 모든 버튼을 누르면 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초 이내에 화면전환이 이루어지도록 한다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0585949"/>
                  </a:ext>
                </a:extLst>
              </a:tr>
              <a:tr h="2230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공간</a:t>
                      </a:r>
                      <a:r>
                        <a:rPr lang="en-US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효율성</a:t>
                      </a:r>
                      <a:r>
                        <a:rPr lang="en-US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4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 첨부파일 용량을 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10MB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 제한한다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4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3381205"/>
                  </a:ext>
                </a:extLst>
              </a:tr>
              <a:tr h="2679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신뢰성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앱의 예약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 등 모든 기능 사용 시 실패 가능성을 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1% 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이내로 유지되도록 한다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8869759"/>
                  </a:ext>
                </a:extLst>
              </a:tr>
              <a:tr h="2679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이식성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업데이트 후에도 이전 버전에서 저장된 데이터가 유지되고 정상적으로 작동 되어야한다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 </a:t>
                      </a:r>
                      <a:endParaRPr lang="ko-KR" sz="14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7180980"/>
                  </a:ext>
                </a:extLst>
              </a:tr>
              <a:tr h="223088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조직 </a:t>
                      </a:r>
                    </a:p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요구 </a:t>
                      </a:r>
                    </a:p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사항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배포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구글 플레이스토어와 앱스토어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온라인을 통해 무료 배포한다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4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2529963"/>
                  </a:ext>
                </a:extLst>
              </a:tr>
              <a:tr h="2679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구현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프론트엔드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: React-native, </a:t>
                      </a:r>
                      <a:r>
                        <a:rPr lang="ko-KR" sz="1400" kern="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백엔드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: node.js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통해 구현한다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6282948"/>
                  </a:ext>
                </a:extLst>
              </a:tr>
              <a:tr h="2679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표준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각 스토어의 약관을 철저히 준수하고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개발자 가이드와 요구되는 등급 가이드라인에 맞춰 설계 되어야한다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 </a:t>
                      </a:r>
                      <a:endParaRPr lang="ko-KR" sz="14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809983"/>
                  </a:ext>
                </a:extLst>
              </a:tr>
              <a:tr h="267947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외부 </a:t>
                      </a:r>
                    </a:p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요구</a:t>
                      </a:r>
                    </a:p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사항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상호 운용성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54000" indent="-254000" algn="just" latinLnBrk="1"/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카드 결제 시 결제 시스템으로 자동으로 넘어가도록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KG 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이니시스 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API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연동한다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4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7664025"/>
                  </a:ext>
                </a:extLst>
              </a:tr>
              <a:tr h="2230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윤리성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 시 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14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세 미만은 가입 자체가 불가능하도록 제한한다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4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5859069"/>
                  </a:ext>
                </a:extLst>
              </a:tr>
              <a:tr h="2679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사생활</a:t>
                      </a:r>
                      <a:r>
                        <a:rPr lang="en-US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법적</a:t>
                      </a:r>
                      <a:r>
                        <a:rPr lang="en-US" sz="1400" b="1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400" b="1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게시글 업로드 시 사용자는 공개 범위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전체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비공개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선택할 수 있다</a:t>
                      </a:r>
                      <a:r>
                        <a:rPr lang="en-US" sz="14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4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4518877"/>
                  </a:ext>
                </a:extLst>
              </a:tr>
              <a:tr h="6692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4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안전성</a:t>
                      </a:r>
                      <a:r>
                        <a:rPr lang="en-US" sz="14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4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법적</a:t>
                      </a:r>
                      <a:r>
                        <a:rPr lang="en-US" sz="14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4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자료 저장은 데이터베이스 분산 저장 방식을 사용한다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/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DBMS: MySQL(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관계형 데이터베이스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 </a:t>
                      </a:r>
                      <a:endParaRPr lang="ko-KR" sz="1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just" latinLnBrk="1"/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 정보의 백업 주기는 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년으로 제한하고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모든 데이터는 공개된 내용 이외에 보안상 암호화한다</a:t>
                      </a:r>
                      <a:r>
                        <a:rPr lang="en-US" sz="14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4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83630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6605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220A81-7B87-4E94-B585-9BBED73C87BE}"/>
              </a:ext>
            </a:extLst>
          </p:cNvPr>
          <p:cNvSpPr txBox="1"/>
          <p:nvPr/>
        </p:nvSpPr>
        <p:spPr>
          <a:xfrm>
            <a:off x="4247909" y="2505670"/>
            <a:ext cx="36961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>
                <a:latin typeface="HY견고딕" panose="02030600000101010101" pitchFamily="18" charset="-127"/>
                <a:ea typeface="HY견고딕" panose="02030600000101010101" pitchFamily="18" charset="-127"/>
              </a:rPr>
              <a:t>감사합니다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C187A30-40D4-4068-BE28-F1DEC7B34BF9}"/>
              </a:ext>
            </a:extLst>
          </p:cNvPr>
          <p:cNvSpPr/>
          <p:nvPr/>
        </p:nvSpPr>
        <p:spPr>
          <a:xfrm>
            <a:off x="4247909" y="3429000"/>
            <a:ext cx="3696182" cy="14757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15A8EF-8209-4E4B-A720-606F6A728042}"/>
              </a:ext>
            </a:extLst>
          </p:cNvPr>
          <p:cNvSpPr txBox="1"/>
          <p:nvPr/>
        </p:nvSpPr>
        <p:spPr>
          <a:xfrm>
            <a:off x="5557777" y="3646554"/>
            <a:ext cx="1076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Hidden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6784843-B9AE-447A-88EA-7EE8BDC70338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EDD03AD9-8788-4094-B1A6-19D662848E5C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8AF34BF4-6EBE-45A0-B392-D85BC5EC7B5E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2D83F51E-6763-4630-B8DF-2884523B5F8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6974195F-32E4-423C-8CD4-930838D8A2D5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6984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6417111-2646-4C93-B51E-2FC179194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295" y="1578480"/>
            <a:ext cx="6777846" cy="4382882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사용자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06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E5D376BB-93FE-4A6A-B852-6ADD28767F90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448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액터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다이어그램</a:t>
            </a:r>
          </a:p>
        </p:txBody>
      </p:sp>
    </p:spTree>
    <p:extLst>
      <p:ext uri="{BB962C8B-B14F-4D97-AF65-F5344CB8AC3E}">
        <p14:creationId xmlns:p14="http://schemas.microsoft.com/office/powerpoint/2010/main" val="2064232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8">
            <a:extLst>
              <a:ext uri="{FF2B5EF4-FFF2-40B4-BE49-F238E27FC236}">
                <a16:creationId xmlns:a16="http://schemas.microsoft.com/office/drawing/2014/main" id="{14141BB4-66FA-4E00-9B53-C8CDFE007135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 기능 요구사항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0C5AA9B-3630-4A28-B7F6-D43537809C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820612"/>
              </p:ext>
            </p:extLst>
          </p:nvPr>
        </p:nvGraphicFramePr>
        <p:xfrm>
          <a:off x="635167" y="1633638"/>
          <a:ext cx="10910102" cy="4449376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325795">
                  <a:extLst>
                    <a:ext uri="{9D8B030D-6E8A-4147-A177-3AD203B41FA5}">
                      <a16:colId xmlns:a16="http://schemas.microsoft.com/office/drawing/2014/main" val="2337898930"/>
                    </a:ext>
                  </a:extLst>
                </a:gridCol>
                <a:gridCol w="8872942">
                  <a:extLst>
                    <a:ext uri="{9D8B030D-6E8A-4147-A177-3AD203B41FA5}">
                      <a16:colId xmlns:a16="http://schemas.microsoft.com/office/drawing/2014/main" val="2608172567"/>
                    </a:ext>
                  </a:extLst>
                </a:gridCol>
                <a:gridCol w="711365">
                  <a:extLst>
                    <a:ext uri="{9D8B030D-6E8A-4147-A177-3AD203B41FA5}">
                      <a16:colId xmlns:a16="http://schemas.microsoft.com/office/drawing/2014/main" val="3848619322"/>
                    </a:ext>
                  </a:extLst>
                </a:gridCol>
              </a:tblGrid>
              <a:tr h="243136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구분</a:t>
                      </a:r>
                    </a:p>
                  </a:txBody>
                  <a:tcPr marL="41773" marR="417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상세 </a:t>
                      </a:r>
                    </a:p>
                  </a:txBody>
                  <a:tcPr marL="41773" marR="417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비고</a:t>
                      </a:r>
                    </a:p>
                  </a:txBody>
                  <a:tcPr marL="41773" marR="4177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738935"/>
                  </a:ext>
                </a:extLst>
              </a:tr>
              <a:tr h="507413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</a:t>
                      </a: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혹은 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패널을 클릭하여 회원가입을 시작한다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 시 이름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나이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핸드폰번호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주소 등의 개인정보를 입력하고 자신의 핸드폰 번호를 통해 본인인증을 진행한다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회원가입에는 사업자등록증을 추가로 등록한다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요구하는 모든 정보를 작성하고 확인 버튼을 누르면 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 완료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화면에 출력한다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3718780"/>
                  </a:ext>
                </a:extLst>
              </a:tr>
              <a:tr h="338275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</a:t>
                      </a: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화면에서 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혹은 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을 선택하고 아이디와 비밀번호를 입력하여 로그인한다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아이디나 비밀번호가 틀렸을 경우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“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다시 입력해주세요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.”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화면에 출력한다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3288266"/>
                  </a:ext>
                </a:extLst>
              </a:tr>
              <a:tr h="338275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</a:t>
                      </a: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로그인을 한 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은 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가 등록한 캠핑장 상품을 선택한후 인원과 날짜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이용시간을 선택하고 예약버튼을 누른다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예약조회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취소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는 마이페이지 카테고리를 이용한다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0997983"/>
                  </a:ext>
                </a:extLst>
              </a:tr>
              <a:tr h="338275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검색</a:t>
                      </a: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 검색창에서 캠핑장 이름을 통한 검색과 함께 캠핑장 순위별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지역별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날짜별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금액별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스타일별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오토캠핑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글램핑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카라반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항목을 선택해 검색할 수 있다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지역별 항목은 위치기반 서비스를 통해 정보를 제공한다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 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9181164"/>
                  </a:ext>
                </a:extLst>
              </a:tr>
              <a:tr h="338275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캠핑장 등록</a:t>
                      </a: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로그인을 한 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가 시스템의 메인 창에 있는 마이페이지로 들어가 캠핑장 등록 카테고리를 누른 후 자신이 소유한 캠핑장 위치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지역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이름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가격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세부사항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안내사항 등의 캠핑장 정보를 작성하고 시스템에 등록한다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8507034"/>
                  </a:ext>
                </a:extLst>
              </a:tr>
              <a:tr h="338275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커뮤니티</a:t>
                      </a: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가 로그인 후에 커뮤니티 카테고리에 접속한다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해당 카테고리에서 사용자는 잘 알려지지 않은 캠핑장을 등록하거나 후기와 댓글을 남길 수 있으며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공유 및 좋아요 기능을 이용할 수 있다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2311623"/>
                  </a:ext>
                </a:extLst>
              </a:tr>
              <a:tr h="591980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</a:t>
                      </a: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 예약 버튼을 누르면 예약 상품과 입력한 정보를 화면에 출력한다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올바른 정보인지 확인 후 확인 버튼을 누르면 결제창으로 넘어간다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결제창에서 결제 방법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카드결제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계좌이체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무통장입금 등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을 선택하고 결제를 진행한다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결제가 완료되면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‘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 완료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메시지와 함께 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‘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 정보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화면에 출력한다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결제가 완료되면 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과 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에게 확인 알림이 보내진다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4047205"/>
                  </a:ext>
                </a:extLst>
              </a:tr>
              <a:tr h="930256"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마이페이지</a:t>
                      </a: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 마이페이지 카테고리에 들어가면 개인정보수정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조회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취소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가 가능한 창이 뜬다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예약관리에 들어가서 조회버튼을 누르면 예약된 상품의 정보를 조회할 수 있고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수정버튼을 누르면 해당 예약 정보를 수정할 수 있으며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취소버튼을 누르면 취소 사유 입력 후 예약을 취소할 수 있다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  <a:p>
                      <a:pPr algn="l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또한 마이페이지 카테고리에 들어가면 개인정보 수정과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 카테고리를 확인할 수 있다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개인정보 수정은 고객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과 동일한 방식이며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예약관리에서는 고객이 예약한 내역을 확인하고 예약 승인여부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승인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거절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를 결정할 수 있다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거절할 시에는 거절 이유를 작성해 사용자가 확인할 수 있도록 알림을 보낸다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 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1773" marR="4177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4223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2080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2C4B727A-884C-4B9D-ABDB-94C0D8732025}"/>
              </a:ext>
            </a:extLst>
          </p:cNvPr>
          <p:cNvGrpSpPr/>
          <p:nvPr/>
        </p:nvGrpSpPr>
        <p:grpSpPr>
          <a:xfrm>
            <a:off x="156000" y="189000"/>
            <a:ext cx="11880000" cy="6480000"/>
            <a:chOff x="104171" y="200575"/>
            <a:chExt cx="11891575" cy="648000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8236DB-299E-495B-93E7-9D9681D28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9651"/>
              <a:ext cx="11880000" cy="0"/>
            </a:xfrm>
            <a:prstGeom prst="line">
              <a:avLst/>
            </a:prstGeom>
            <a:ln w="38100">
              <a:solidFill>
                <a:schemeClr val="bg2">
                  <a:lumMod val="9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1A60547-C88A-4C7E-A5F8-3030DD275825}"/>
                </a:ext>
              </a:extLst>
            </p:cNvPr>
            <p:cNvCxnSpPr>
              <a:cxnSpLocks/>
            </p:cNvCxnSpPr>
            <p:nvPr/>
          </p:nvCxnSpPr>
          <p:spPr>
            <a:xfrm>
              <a:off x="11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A1100F8-62CE-44A4-8719-402B3AC5CB2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5746" y="200575"/>
              <a:ext cx="0" cy="648000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1BD3C9D-E970-41D9-8BA4-B83C8E851519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1" y="6669000"/>
              <a:ext cx="11880000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A7948B-EC5F-457C-88F9-9E03C8DA1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45" y="451795"/>
            <a:ext cx="11375911" cy="75573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요구사항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A18B32-795C-4477-8C3F-45F351FB3EC6}"/>
              </a:ext>
            </a:extLst>
          </p:cNvPr>
          <p:cNvSpPr/>
          <p:nvPr/>
        </p:nvSpPr>
        <p:spPr>
          <a:xfrm>
            <a:off x="408044" y="1147752"/>
            <a:ext cx="3420000" cy="3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8">
            <a:extLst>
              <a:ext uri="{FF2B5EF4-FFF2-40B4-BE49-F238E27FC236}">
                <a16:creationId xmlns:a16="http://schemas.microsoft.com/office/drawing/2014/main" id="{4FF48139-5188-4399-91F0-E3C1C438A5DF}"/>
              </a:ext>
            </a:extLst>
          </p:cNvPr>
          <p:cNvSpPr txBox="1">
            <a:spLocks/>
          </p:cNvSpPr>
          <p:nvPr/>
        </p:nvSpPr>
        <p:spPr>
          <a:xfrm>
            <a:off x="408046" y="1290790"/>
            <a:ext cx="2880000" cy="360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유스케이스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목록</a:t>
            </a: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C9CEC26-55DE-4A27-908E-984AD1E294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528279"/>
              </p:ext>
            </p:extLst>
          </p:nvPr>
        </p:nvGraphicFramePr>
        <p:xfrm>
          <a:off x="648187" y="1798816"/>
          <a:ext cx="10840808" cy="4405739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819429">
                  <a:extLst>
                    <a:ext uri="{9D8B030D-6E8A-4147-A177-3AD203B41FA5}">
                      <a16:colId xmlns:a16="http://schemas.microsoft.com/office/drawing/2014/main" val="3084572699"/>
                    </a:ext>
                  </a:extLst>
                </a:gridCol>
                <a:gridCol w="1622476">
                  <a:extLst>
                    <a:ext uri="{9D8B030D-6E8A-4147-A177-3AD203B41FA5}">
                      <a16:colId xmlns:a16="http://schemas.microsoft.com/office/drawing/2014/main" val="519098569"/>
                    </a:ext>
                  </a:extLst>
                </a:gridCol>
                <a:gridCol w="7631985">
                  <a:extLst>
                    <a:ext uri="{9D8B030D-6E8A-4147-A177-3AD203B41FA5}">
                      <a16:colId xmlns:a16="http://schemas.microsoft.com/office/drawing/2014/main" val="653660861"/>
                    </a:ext>
                  </a:extLst>
                </a:gridCol>
                <a:gridCol w="766918">
                  <a:extLst>
                    <a:ext uri="{9D8B030D-6E8A-4147-A177-3AD203B41FA5}">
                      <a16:colId xmlns:a16="http://schemas.microsoft.com/office/drawing/2014/main" val="1883693360"/>
                    </a:ext>
                  </a:extLst>
                </a:gridCol>
              </a:tblGrid>
              <a:tr h="47177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b="1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ID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유스케이스</a:t>
                      </a:r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 명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설명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우선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sz="1200" b="1" kern="1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바탕" panose="02030600000101010101" pitchFamily="18" charset="-127"/>
                        </a:rPr>
                        <a:t>순위</a:t>
                      </a:r>
                      <a:endParaRPr lang="ko-KR" sz="12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바탕" panose="02030600000101010101" pitchFamily="18" charset="-127"/>
                      </a:endParaRPr>
                    </a:p>
                  </a:txBody>
                  <a:tcPr marL="16071" marR="160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78296"/>
                  </a:ext>
                </a:extLst>
              </a:tr>
              <a:tr h="47177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UC001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본인인증을 한다</a:t>
                      </a: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자신의 핸드폰 번호와 통신사를 입력한다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</a:p>
                    <a:p>
                      <a:pPr algn="l" latinLnBrk="1"/>
                      <a:r>
                        <a:rPr lang="ko-KR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그 후 등록한 핸드폰으로 발송된 인증번호를 등록하여 본인인증을 완료한다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200" kern="1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1779345"/>
                  </a:ext>
                </a:extLst>
              </a:tr>
              <a:tr h="47177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UC002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회원가입을 한다</a:t>
                      </a: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사용자가 본인이 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인지 사업자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인지를 선택하여 아이디와 패스워드를 설정하고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</a:p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핸드폰 번호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주소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개인정보를 입력한다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7801649"/>
                  </a:ext>
                </a:extLst>
              </a:tr>
              <a:tr h="484016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UC003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로그인을 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로그인 창에서 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과 사업자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중 하나를 선택하고 아이디와 패스워드를 입력한다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</a:p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아이디나 패스워드가 틀릴 경우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‘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다시 입력해주세요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’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라는 메시지를 화면에 노출시킨다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2908957"/>
                  </a:ext>
                </a:extLst>
              </a:tr>
              <a:tr h="505127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UC004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 메인 화면을 통해 검색한 캠핑 상품 중 원하는 것을 선택하고 예약하기 버튼을 누른다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이어지는 창에서 원하는 날짜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인원 수를 등록하고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금액확인 후 예약을 진행한다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1716713"/>
                  </a:ext>
                </a:extLst>
              </a:tr>
              <a:tr h="476453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UC005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조회한다</a:t>
                      </a:r>
                      <a:r>
                        <a:rPr lang="en-US" alt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화면의 마이페이지 카테고리를 누르고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예약관리를 선택한 후 예약조회버튼을 누른다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은 본인이 예약한 상품을 조회할 수 있고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는 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 예약한 상품을 확인할 수 있다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484600"/>
                  </a:ext>
                </a:extLst>
              </a:tr>
              <a:tr h="482192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UC006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조회한다</a:t>
                      </a:r>
                      <a:r>
                        <a:rPr lang="en-US" alt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사업자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메인 화면의 마이페이지 카테고리를 누르고 예약관리를 선택한 후 예약현황을 확인할 수 있다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6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334732"/>
                  </a:ext>
                </a:extLst>
              </a:tr>
              <a:tr h="505730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UC007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수정한다</a:t>
                      </a: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은 메인 화면의 마이페이지 카테고리를 누르고 예약관리를 통해 예약수정버튼을 누른다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이어지는 창에서 선택 상품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 날짜와 인원 수 등을 변경한 후 확인버튼을 누르고 예약내역 수정을 완료한다</a:t>
                      </a:r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7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6749657"/>
                  </a:ext>
                </a:extLst>
              </a:tr>
              <a:tr h="536890"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UC008</a:t>
                      </a:r>
                      <a:endParaRPr lang="ko-KR" sz="12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sz="1200" kern="10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예약을 취소한다</a:t>
                      </a: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고객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사용자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1)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은 메인 화면의 마이페이지 카테고리를 누르고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예약내역을 통해 예약취소버튼을 누른다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이어지는 창에서 환불정보와 취소 사유를 작성한 후 확인버튼을 눌러 예약취소를 완료한다</a:t>
                      </a:r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1200" kern="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8</a:t>
                      </a:r>
                      <a:endParaRPr lang="ko-KR" sz="12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6071" marR="160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1918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879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5138</Words>
  <Application>Microsoft Office PowerPoint</Application>
  <PresentationFormat>와이드스크린</PresentationFormat>
  <Paragraphs>1157</Paragraphs>
  <Slides>67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67</vt:i4>
      </vt:variant>
    </vt:vector>
  </HeadingPairs>
  <TitlesOfParts>
    <vt:vector size="74" baseType="lpstr">
      <vt:lpstr>HY견고딕</vt:lpstr>
      <vt:lpstr>굴림</vt:lpstr>
      <vt:lpstr>맑은 고딕</vt:lpstr>
      <vt:lpstr>Arial</vt:lpstr>
      <vt:lpstr>Wingdings</vt:lpstr>
      <vt:lpstr>Office 테마</vt:lpstr>
      <vt:lpstr>문서</vt:lpstr>
      <vt:lpstr>PowerPoint 프레젠테이션</vt:lpstr>
      <vt:lpstr>PowerPoint 프레젠테이션</vt:lpstr>
      <vt:lpstr>1. 시스템 개요</vt:lpstr>
      <vt:lpstr>1. 시스템 개요</vt:lpstr>
      <vt:lpstr>1. 시스템 개요</vt:lpstr>
      <vt:lpstr>2. 사용자 분석</vt:lpstr>
      <vt:lpstr>2. 사용자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요구사항 분석</vt:lpstr>
      <vt:lpstr>3. 비기능 요구사항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전예진</dc:creator>
  <cp:lastModifiedBy>전예진</cp:lastModifiedBy>
  <cp:revision>59</cp:revision>
  <dcterms:created xsi:type="dcterms:W3CDTF">2021-04-14T16:28:31Z</dcterms:created>
  <dcterms:modified xsi:type="dcterms:W3CDTF">2021-04-26T08:41:55Z</dcterms:modified>
  <cp:version/>
</cp:coreProperties>
</file>

<file path=docProps/thumbnail.jpeg>
</file>